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77"/>
  </p:notesMasterIdLst>
  <p:handoutMasterIdLst>
    <p:handoutMasterId r:id="rId78"/>
  </p:handoutMasterIdLst>
  <p:sldIdLst>
    <p:sldId id="512" r:id="rId2"/>
    <p:sldId id="518" r:id="rId3"/>
    <p:sldId id="466" r:id="rId4"/>
    <p:sldId id="467" r:id="rId5"/>
    <p:sldId id="468" r:id="rId6"/>
    <p:sldId id="469" r:id="rId7"/>
    <p:sldId id="470" r:id="rId8"/>
    <p:sldId id="471" r:id="rId9"/>
    <p:sldId id="472" r:id="rId10"/>
    <p:sldId id="473" r:id="rId11"/>
    <p:sldId id="474" r:id="rId12"/>
    <p:sldId id="475" r:id="rId13"/>
    <p:sldId id="476" r:id="rId14"/>
    <p:sldId id="477" r:id="rId15"/>
    <p:sldId id="514" r:id="rId16"/>
    <p:sldId id="515" r:id="rId17"/>
    <p:sldId id="478" r:id="rId18"/>
    <p:sldId id="479" r:id="rId19"/>
    <p:sldId id="480" r:id="rId20"/>
    <p:sldId id="481"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508" r:id="rId36"/>
    <p:sldId id="509" r:id="rId37"/>
    <p:sldId id="510" r:id="rId38"/>
    <p:sldId id="511" r:id="rId39"/>
    <p:sldId id="496" r:id="rId40"/>
    <p:sldId id="497" r:id="rId41"/>
    <p:sldId id="498" r:id="rId42"/>
    <p:sldId id="499" r:id="rId43"/>
    <p:sldId id="500" r:id="rId44"/>
    <p:sldId id="517" r:id="rId45"/>
    <p:sldId id="501" r:id="rId46"/>
    <p:sldId id="502" r:id="rId47"/>
    <p:sldId id="503" r:id="rId48"/>
    <p:sldId id="504" r:id="rId49"/>
    <p:sldId id="505" r:id="rId50"/>
    <p:sldId id="507" r:id="rId51"/>
    <p:sldId id="433" r:id="rId52"/>
    <p:sldId id="434" r:id="rId53"/>
    <p:sldId id="435" r:id="rId54"/>
    <p:sldId id="506" r:id="rId55"/>
    <p:sldId id="436" r:id="rId56"/>
    <p:sldId id="437" r:id="rId57"/>
    <p:sldId id="438" r:id="rId58"/>
    <p:sldId id="439" r:id="rId59"/>
    <p:sldId id="440" r:id="rId60"/>
    <p:sldId id="441"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57" r:id="rId76"/>
  </p:sldIdLst>
  <p:sldSz cx="9144000" cy="6858000" type="screen4x3"/>
  <p:notesSz cx="6881813" cy="9296400"/>
  <p:embeddedFontLst>
    <p:embeddedFont>
      <p:font typeface="Open Sans" panose="020B0604020202020204" charset="0"/>
      <p:regular r:id="rId79"/>
      <p:bold r:id="rId80"/>
      <p:italic r:id="rId81"/>
      <p:boldItalic r:id="rId82"/>
    </p:embeddedFont>
    <p:embeddedFont>
      <p:font typeface="Microsoft Sans Serif" panose="020B0604020202020204" pitchFamily="34" charset="0"/>
      <p:regular r:id="rId83"/>
    </p:embeddedFont>
    <p:embeddedFont>
      <p:font typeface="Cambria Math" panose="02040503050406030204" pitchFamily="18" charset="0"/>
      <p:regular r:id="rId84"/>
    </p:embeddedFont>
    <p:embeddedFont>
      <p:font typeface="Georgia" panose="02040502050405020303" pitchFamily="18" charset="0"/>
      <p:regular r:id="rId85"/>
      <p:bold r:id="rId86"/>
      <p:italic r:id="rId87"/>
      <p:boldItalic r:id="rId88"/>
    </p:embeddedFont>
  </p:embeddedFontLst>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512"/>
            <p14:sldId id="518"/>
            <p14:sldId id="466"/>
            <p14:sldId id="467"/>
            <p14:sldId id="468"/>
            <p14:sldId id="469"/>
            <p14:sldId id="470"/>
            <p14:sldId id="471"/>
            <p14:sldId id="472"/>
            <p14:sldId id="473"/>
            <p14:sldId id="474"/>
            <p14:sldId id="475"/>
            <p14:sldId id="476"/>
            <p14:sldId id="477"/>
            <p14:sldId id="514"/>
            <p14:sldId id="515"/>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508"/>
            <p14:sldId id="509"/>
            <p14:sldId id="510"/>
            <p14:sldId id="511"/>
            <p14:sldId id="496"/>
            <p14:sldId id="497"/>
            <p14:sldId id="498"/>
            <p14:sldId id="499"/>
            <p14:sldId id="500"/>
            <p14:sldId id="517"/>
            <p14:sldId id="501"/>
            <p14:sldId id="502"/>
            <p14:sldId id="503"/>
            <p14:sldId id="504"/>
            <p14:sldId id="505"/>
            <p14:sldId id="507"/>
            <p14:sldId id="433"/>
            <p14:sldId id="434"/>
            <p14:sldId id="435"/>
            <p14:sldId id="506"/>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3F3"/>
    <a:srgbClr val="E20000"/>
    <a:srgbClr val="FFFFFF"/>
    <a:srgbClr val="000000"/>
    <a:srgbClr val="0D0163"/>
    <a:srgbClr val="9A0000"/>
    <a:srgbClr val="5B7CC6"/>
    <a:srgbClr val="141DD2"/>
    <a:srgbClr val="3728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410" autoAdjust="0"/>
  </p:normalViewPr>
  <p:slideViewPr>
    <p:cSldViewPr>
      <p:cViewPr varScale="1">
        <p:scale>
          <a:sx n="68" d="100"/>
          <a:sy n="68" d="100"/>
        </p:scale>
        <p:origin x="1248" y="36"/>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tags" Target="tags/tag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4/23/2017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4/23/2017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a:t>
            </a:r>
            <a:r>
              <a:rPr lang="en-US" baseline="0" dirty="0">
                <a:latin typeface="Open Sans" panose="020B0606030504020204" pitchFamily="34" charset="0"/>
                <a:ea typeface="Open Sans" panose="020B0606030504020204" pitchFamily="34" charset="0"/>
                <a:cs typeface="Open Sans" panose="020B0606030504020204" pitchFamily="34" charset="0"/>
              </a:rPr>
              <a:t> – 1 is the maximum degree a node can have</a:t>
            </a:r>
          </a:p>
          <a:p>
            <a:r>
              <a:rPr lang="en-US" dirty="0">
                <a:latin typeface="Open Sans" panose="020B0606030504020204" pitchFamily="34" charset="0"/>
                <a:ea typeface="Open Sans" panose="020B0606030504020204" pitchFamily="34" charset="0"/>
                <a:cs typeface="Open Sans" panose="020B0606030504020204" pitchFamily="34" charset="0"/>
              </a:rPr>
              <a:t>2|E| = the total number of degrees, </a:t>
            </a:r>
          </a:p>
        </p:txBody>
      </p:sp>
      <p:sp>
        <p:nvSpPr>
          <p:cNvPr id="4" name="Slide Number Placeholder 3"/>
          <p:cNvSpPr>
            <a:spLocks noGrp="1"/>
          </p:cNvSpPr>
          <p:nvPr>
            <p:ph type="sldNum" sz="quarter" idx="10"/>
          </p:nvPr>
        </p:nvSpPr>
        <p:spPr/>
        <p:txBody>
          <a:bodyPr/>
          <a:lstStyle/>
          <a:p>
            <a:fld id="{08E3BB6A-C8C6-4CE1-B31D-D41FC741C6B0}" type="slidenum">
              <a:rPr lang="en-US" smtClean="0"/>
              <a:pPr/>
              <a:t>9</a:t>
            </a:fld>
            <a:endParaRPr lang="en-US" dirty="0"/>
          </a:p>
        </p:txBody>
      </p:sp>
    </p:spTree>
    <p:extLst>
      <p:ext uri="{BB962C8B-B14F-4D97-AF65-F5344CB8AC3E}">
        <p14:creationId xmlns:p14="http://schemas.microsoft.com/office/powerpoint/2010/main" val="82668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Out-degree is used</a:t>
            </a:r>
          </a:p>
        </p:txBody>
      </p:sp>
      <p:sp>
        <p:nvSpPr>
          <p:cNvPr id="4" name="Slide Number Placeholder 3"/>
          <p:cNvSpPr>
            <a:spLocks noGrp="1"/>
          </p:cNvSpPr>
          <p:nvPr>
            <p:ph type="sldNum" sz="quarter" idx="10"/>
          </p:nvPr>
        </p:nvSpPr>
        <p:spPr/>
        <p:txBody>
          <a:bodyPr/>
          <a:lstStyle/>
          <a:p>
            <a:fld id="{08E3BB6A-C8C6-4CE1-B31D-D41FC741C6B0}" type="slidenum">
              <a:rPr lang="en-US" smtClean="0"/>
              <a:pPr/>
              <a:t>10</a:t>
            </a:fld>
            <a:endParaRPr lang="en-US" dirty="0"/>
          </a:p>
        </p:txBody>
      </p:sp>
    </p:spTree>
    <p:extLst>
      <p:ext uri="{BB962C8B-B14F-4D97-AF65-F5344CB8AC3E}">
        <p14:creationId xmlns:p14="http://schemas.microsoft.com/office/powerpoint/2010/main" val="389218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22</a:t>
            </a:fld>
            <a:endParaRPr lang="en-US" dirty="0"/>
          </a:p>
        </p:txBody>
      </p:sp>
    </p:spTree>
    <p:extLst>
      <p:ext uri="{BB962C8B-B14F-4D97-AF65-F5344CB8AC3E}">
        <p14:creationId xmlns:p14="http://schemas.microsoft.com/office/powerpoint/2010/main" val="3943124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Initial assignments are not</a:t>
            </a:r>
            <a:r>
              <a:rPr lang="en-US" baseline="0" dirty="0"/>
              <a:t> important. In this example, \alpha = 1, \beta = 0</a:t>
            </a:r>
          </a:p>
          <a:p>
            <a:r>
              <a:rPr lang="en-US" baseline="0" dirty="0"/>
              <a:t>Normally, \alpha =0.85 and \beta = 0.15</a:t>
            </a:r>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27</a:t>
            </a:fld>
            <a:endParaRPr lang="en-US" dirty="0"/>
          </a:p>
        </p:txBody>
      </p:sp>
    </p:spTree>
    <p:extLst>
      <p:ext uri="{BB962C8B-B14F-4D97-AF65-F5344CB8AC3E}">
        <p14:creationId xmlns:p14="http://schemas.microsoft.com/office/powerpoint/2010/main" val="1613940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33</a:t>
            </a:fld>
            <a:endParaRPr lang="en-US" dirty="0"/>
          </a:p>
        </p:txBody>
      </p:sp>
    </p:spTree>
    <p:extLst>
      <p:ext uri="{BB962C8B-B14F-4D97-AF65-F5344CB8AC3E}">
        <p14:creationId xmlns:p14="http://schemas.microsoft.com/office/powerpoint/2010/main" val="162512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34</a:t>
            </a:fld>
            <a:endParaRPr lang="en-US" dirty="0"/>
          </a:p>
        </p:txBody>
      </p:sp>
    </p:spTree>
    <p:extLst>
      <p:ext uri="{BB962C8B-B14F-4D97-AF65-F5344CB8AC3E}">
        <p14:creationId xmlns:p14="http://schemas.microsoft.com/office/powerpoint/2010/main" val="51446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46</a:t>
            </a:fld>
            <a:endParaRPr lang="en-US" dirty="0"/>
          </a:p>
        </p:txBody>
      </p:sp>
    </p:spTree>
    <p:extLst>
      <p:ext uri="{BB962C8B-B14F-4D97-AF65-F5344CB8AC3E}">
        <p14:creationId xmlns:p14="http://schemas.microsoft.com/office/powerpoint/2010/main" val="29314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60</a:t>
            </a:fld>
            <a:endParaRPr lang="en-US" dirty="0"/>
          </a:p>
        </p:txBody>
      </p:sp>
    </p:spTree>
    <p:extLst>
      <p:ext uri="{BB962C8B-B14F-4D97-AF65-F5344CB8AC3E}">
        <p14:creationId xmlns:p14="http://schemas.microsoft.com/office/powerpoint/2010/main" val="301410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Network Measures</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Rectangle 12"/>
          <p:cNvSpPr/>
          <p:nvPr userDrawn="1"/>
        </p:nvSpPr>
        <p:spPr>
          <a:xfrm>
            <a:off x="2133600" y="6553200"/>
            <a:ext cx="6615165"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9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4.xml"/><Relationship Id="rId7" Type="http://schemas.openxmlformats.org/officeDocument/2006/relationships/image" Target="../media/image2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slideLayout" Target="../slideLayouts/slideLayout3.xm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20.xml"/><Relationship Id="rId21" Type="http://schemas.openxmlformats.org/officeDocument/2006/relationships/image" Target="../media/image39.png"/><Relationship Id="rId7" Type="http://schemas.openxmlformats.org/officeDocument/2006/relationships/tags" Target="../tags/tag24.xml"/><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tags" Target="../tags/tag19.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slideLayout" Target="../slideLayouts/slideLayout3.xml"/><Relationship Id="rId5" Type="http://schemas.openxmlformats.org/officeDocument/2006/relationships/tags" Target="../tags/tag22.xml"/><Relationship Id="rId15" Type="http://schemas.openxmlformats.org/officeDocument/2006/relationships/image" Target="../media/image33.png"/><Relationship Id="rId23" Type="http://schemas.openxmlformats.org/officeDocument/2006/relationships/image" Target="../media/image40.png"/><Relationship Id="rId10" Type="http://schemas.openxmlformats.org/officeDocument/2006/relationships/tags" Target="../tags/tag27.xml"/><Relationship Id="rId19" Type="http://schemas.openxmlformats.org/officeDocument/2006/relationships/image" Target="../media/image37.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32.png"/><Relationship Id="rId22"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28.xml"/><Relationship Id="rId5" Type="http://schemas.openxmlformats.org/officeDocument/2006/relationships/image" Target="../media/image48.pn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47.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44.png"/><Relationship Id="rId5" Type="http://schemas.openxmlformats.org/officeDocument/2006/relationships/image" Target="../media/image420.png"/><Relationship Id="rId4" Type="http://schemas.openxmlformats.org/officeDocument/2006/relationships/image" Target="../media/image4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37.xml"/><Relationship Id="rId7" Type="http://schemas.openxmlformats.org/officeDocument/2006/relationships/image" Target="../media/image51.png"/><Relationship Id="rId12" Type="http://schemas.openxmlformats.org/officeDocument/2006/relationships/image" Target="../media/image520.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xml"/><Relationship Id="rId11" Type="http://schemas.openxmlformats.org/officeDocument/2006/relationships/image" Target="../media/image55.png"/><Relationship Id="rId5" Type="http://schemas.openxmlformats.org/officeDocument/2006/relationships/tags" Target="../tags/tag39.xml"/><Relationship Id="rId10" Type="http://schemas.openxmlformats.org/officeDocument/2006/relationships/image" Target="../media/image54.png"/><Relationship Id="rId4" Type="http://schemas.openxmlformats.org/officeDocument/2006/relationships/tags" Target="../tags/tag38.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8.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30.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0.jpeg"/><Relationship Id="rId4" Type="http://schemas.openxmlformats.org/officeDocument/2006/relationships/image" Target="../media/image590.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44.xml"/><Relationship Id="rId7" Type="http://schemas.openxmlformats.org/officeDocument/2006/relationships/image" Target="../media/image64.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jpeg"/><Relationship Id="rId4" Type="http://schemas.openxmlformats.org/officeDocument/2006/relationships/slideLayout" Target="../slideLayouts/slideLayout3.xml"/><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7.xml"/><Relationship Id="rId7" Type="http://schemas.openxmlformats.org/officeDocument/2006/relationships/image" Target="../media/image6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60.png"/><Relationship Id="rId11" Type="http://schemas.openxmlformats.org/officeDocument/2006/relationships/image" Target="../media/image71.png"/><Relationship Id="rId5" Type="http://schemas.openxmlformats.org/officeDocument/2006/relationships/slideLayout" Target="../slideLayouts/slideLayout3.xml"/><Relationship Id="rId10" Type="http://schemas.openxmlformats.org/officeDocument/2006/relationships/image" Target="../media/image70.png"/><Relationship Id="rId4" Type="http://schemas.openxmlformats.org/officeDocument/2006/relationships/tags" Target="../tags/tag48.xml"/><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9.xml"/><Relationship Id="rId5" Type="http://schemas.openxmlformats.org/officeDocument/2006/relationships/image" Target="../media/image7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52.xml"/><Relationship Id="rId7" Type="http://schemas.openxmlformats.org/officeDocument/2006/relationships/image" Target="../media/image7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5.png"/><Relationship Id="rId5" Type="http://schemas.openxmlformats.org/officeDocument/2006/relationships/image" Target="../media/image720.png"/><Relationship Id="rId4" Type="http://schemas.openxmlformats.org/officeDocument/2006/relationships/slideLayout" Target="../slideLayouts/slideLayout3.xml"/><Relationship Id="rId9" Type="http://schemas.openxmlformats.org/officeDocument/2006/relationships/image" Target="../media/image760.png"/></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0.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slideLayout" Target="../slideLayouts/slideLayout3.xml"/><Relationship Id="rId1" Type="http://schemas.openxmlformats.org/officeDocument/2006/relationships/tags" Target="../tags/tag53.xml"/><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67.jpe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slideLayout" Target="../slideLayouts/slideLayout3.xml"/><Relationship Id="rId1" Type="http://schemas.openxmlformats.org/officeDocument/2006/relationships/tags" Target="../tags/tag56.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94.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86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3.xml"/><Relationship Id="rId1" Type="http://schemas.openxmlformats.org/officeDocument/2006/relationships/tags" Target="../tags/tag63.xml"/><Relationship Id="rId6" Type="http://schemas.openxmlformats.org/officeDocument/2006/relationships/image" Target="../media/image99.png"/><Relationship Id="rId5" Type="http://schemas.openxmlformats.org/officeDocument/2006/relationships/image" Target="../media/image97.png"/><Relationship Id="rId4" Type="http://schemas.openxmlformats.org/officeDocument/2006/relationships/image" Target="../media/image96.jp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00.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Layout" Target="../slideLayouts/slideLayout3.xml"/><Relationship Id="rId1" Type="http://schemas.openxmlformats.org/officeDocument/2006/relationships/tags" Target="../tags/tag66.xml"/><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0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8.png"/><Relationship Id="rId5" Type="http://schemas.openxmlformats.org/officeDocument/2006/relationships/image" Target="../media/image106.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slideLayout" Target="../slideLayouts/slideLayout3.xml"/><Relationship Id="rId7" Type="http://schemas.openxmlformats.org/officeDocument/2006/relationships/image" Target="../media/image1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2.png"/><Relationship Id="rId5" Type="http://schemas.openxmlformats.org/officeDocument/2006/relationships/image" Target="../media/image113.png"/><Relationship Id="rId4" Type="http://schemas.openxmlformats.org/officeDocument/2006/relationships/image" Target="../media/image111.jp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17.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16.png"/><Relationship Id="rId5" Type="http://schemas.openxmlformats.org/officeDocument/2006/relationships/image" Target="../media/image1160.png"/><Relationship Id="rId4" Type="http://schemas.openxmlformats.org/officeDocument/2006/relationships/image" Target="../media/image1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22.png"/><Relationship Id="rId5" Type="http://schemas.openxmlformats.org/officeDocument/2006/relationships/image" Target="../media/image120.pn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9.xml"/><Relationship Id="rId7" Type="http://schemas.openxmlformats.org/officeDocument/2006/relationships/image" Target="../media/image12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jp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36.png"/><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87.xml"/><Relationship Id="rId7" Type="http://schemas.openxmlformats.org/officeDocument/2006/relationships/image" Target="../media/image138.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37.png"/><Relationship Id="rId5" Type="http://schemas.openxmlformats.org/officeDocument/2006/relationships/image" Target="../media/image1291.png"/><Relationship Id="rId4"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3.xml"/><Relationship Id="rId1" Type="http://schemas.openxmlformats.org/officeDocument/2006/relationships/tags" Target="../tags/tag88.xml"/><Relationship Id="rId6" Type="http://schemas.openxmlformats.org/officeDocument/2006/relationships/image" Target="../media/image144.png"/><Relationship Id="rId5" Type="http://schemas.openxmlformats.org/officeDocument/2006/relationships/image" Target="../media/image143.jpg"/><Relationship Id="rId4" Type="http://schemas.openxmlformats.org/officeDocument/2006/relationships/image" Target="../media/image142.jpg"/></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50.png"/><Relationship Id="rId2" Type="http://schemas.openxmlformats.org/officeDocument/2006/relationships/image" Target="../media/image1290.pn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slideLayout" Target="../slideLayouts/slideLayout3.xml"/><Relationship Id="rId7" Type="http://schemas.openxmlformats.org/officeDocument/2006/relationships/image" Target="../media/image149.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30.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1295400"/>
          </a:xfrm>
          <a:prstGeom prst="roundRect">
            <a:avLst/>
          </a:prstGeom>
        </p:spPr>
        <p:txBody>
          <a:bodyPr/>
          <a:lstStyle/>
          <a:p>
            <a:r>
              <a:rPr lang="en-US" dirty="0"/>
              <a:t>Network</a:t>
            </a:r>
            <a:br>
              <a:rPr lang="en-US" dirty="0"/>
            </a:br>
            <a:r>
              <a:rPr lang="en-US" dirty="0"/>
              <a:t>Measures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71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Centrality (Directed Graph)Example</a:t>
            </a:r>
          </a:p>
        </p:txBody>
      </p:sp>
      <p:sp>
        <p:nvSpPr>
          <p:cNvPr id="3" name="Rectangle 2"/>
          <p:cNvSpPr/>
          <p:nvPr/>
        </p:nvSpPr>
        <p:spPr>
          <a:xfrm>
            <a:off x="1981200" y="4953000"/>
            <a:ext cx="6707798" cy="461665"/>
          </a:xfrm>
          <a:prstGeom prst="rect">
            <a:avLst/>
          </a:prstGeom>
        </p:spPr>
        <p:txBody>
          <a:bodyPr wrap="none">
            <a:spAutoFit/>
          </a:bodyPr>
          <a:lstStyle/>
          <a:p>
            <a:r>
              <a:rPr lang="en-US" sz="2400" dirty="0">
                <a:latin typeface="Open Sans" panose="020B0606030504020204" pitchFamily="34" charset="0"/>
              </a:rPr>
              <a:t>Normalized by the maximum possible degree</a:t>
            </a:r>
          </a:p>
        </p:txBody>
      </p:sp>
      <p:pic>
        <p:nvPicPr>
          <p:cNvPr id="102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295400"/>
            <a:ext cx="3330575" cy="35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19800" y="5715000"/>
            <a:ext cx="2717714" cy="47085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764997965"/>
              </p:ext>
            </p:extLst>
          </p:nvPr>
        </p:nvGraphicFramePr>
        <p:xfrm>
          <a:off x="4193197" y="1828800"/>
          <a:ext cx="4495801" cy="2302936"/>
        </p:xfrm>
        <a:graphic>
          <a:graphicData uri="http://schemas.openxmlformats.org/drawingml/2006/table">
            <a:tbl>
              <a:tblPr firstRow="1" bandRow="1">
                <a:tableStyleId>{35758FB7-9AC5-4552-8A53-C91805E547FA}</a:tableStyleId>
              </a:tblPr>
              <a:tblGrid>
                <a:gridCol w="6381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581026">
                  <a:extLst>
                    <a:ext uri="{9D8B030D-6E8A-4147-A177-3AD203B41FA5}">
                      <a16:colId xmlns:a16="http://schemas.microsoft.com/office/drawing/2014/main" val="20004"/>
                    </a:ext>
                  </a:extLst>
                </a:gridCol>
              </a:tblGrid>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 Node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In-Degree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Out-Degree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Centrality</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0"/>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1"/>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1/3</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2"/>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3"/>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1/6</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4"/>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1/6</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5"/>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1/3</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6"/>
                  </a:ext>
                </a:extLst>
              </a:tr>
              <a:tr h="287867">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0" i="0" u="none" strike="noStrike"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1/6</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7979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Centrality (undirected Graph) Example</a:t>
            </a:r>
          </a:p>
        </p:txBody>
      </p:sp>
      <p:graphicFrame>
        <p:nvGraphicFramePr>
          <p:cNvPr id="6" name="Table 5"/>
          <p:cNvGraphicFramePr>
            <a:graphicFrameLocks noGrp="1"/>
          </p:cNvGraphicFramePr>
          <p:nvPr>
            <p:extLst>
              <p:ext uri="{D42A27DB-BD31-4B8C-83A1-F6EECF244321}">
                <p14:modId xmlns:p14="http://schemas.microsoft.com/office/powerpoint/2010/main" val="2032193651"/>
              </p:ext>
            </p:extLst>
          </p:nvPr>
        </p:nvGraphicFramePr>
        <p:xfrm>
          <a:off x="4572002" y="1981200"/>
          <a:ext cx="3962399" cy="2286000"/>
        </p:xfrm>
        <a:graphic>
          <a:graphicData uri="http://schemas.openxmlformats.org/drawingml/2006/table">
            <a:tbl>
              <a:tblPr firstRow="1" bandRow="1">
                <a:tableStyleId>{35758FB7-9AC5-4552-8A53-C91805E547FA}</a:tableStyleId>
              </a:tblPr>
              <a:tblGrid>
                <a:gridCol w="880533">
                  <a:extLst>
                    <a:ext uri="{9D8B030D-6E8A-4147-A177-3AD203B41FA5}">
                      <a16:colId xmlns:a16="http://schemas.microsoft.com/office/drawing/2014/main" val="20000"/>
                    </a:ext>
                  </a:extLst>
                </a:gridCol>
                <a:gridCol w="976842">
                  <a:extLst>
                    <a:ext uri="{9D8B030D-6E8A-4147-A177-3AD203B41FA5}">
                      <a16:colId xmlns:a16="http://schemas.microsoft.com/office/drawing/2014/main" val="20001"/>
                    </a:ext>
                  </a:extLst>
                </a:gridCol>
                <a:gridCol w="1224491">
                  <a:extLst>
                    <a:ext uri="{9D8B030D-6E8A-4147-A177-3AD203B41FA5}">
                      <a16:colId xmlns:a16="http://schemas.microsoft.com/office/drawing/2014/main" val="20002"/>
                    </a:ext>
                  </a:extLst>
                </a:gridCol>
                <a:gridCol w="880533">
                  <a:extLst>
                    <a:ext uri="{9D8B030D-6E8A-4147-A177-3AD203B41FA5}">
                      <a16:colId xmlns:a16="http://schemas.microsoft.com/office/drawing/2014/main" val="20003"/>
                    </a:ext>
                  </a:extLst>
                </a:gridCol>
              </a:tblGrid>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 Node</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Degree</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Centrality</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0"/>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2/3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1"/>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2"/>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5/6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3"/>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2/3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4"/>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5"/>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2/3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6"/>
                  </a:ext>
                </a:extLst>
              </a:tr>
              <a:tr h="28575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7"/>
                  </a:ext>
                </a:extLst>
              </a:tr>
            </a:tbl>
          </a:graphicData>
        </a:graphic>
      </p:graphicFrame>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61281"/>
            <a:ext cx="3330575" cy="35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47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 Centrality</a:t>
            </a:r>
          </a:p>
        </p:txBody>
      </p:sp>
      <p:sp>
        <p:nvSpPr>
          <p:cNvPr id="3" name="Content Placeholder 2"/>
          <p:cNvSpPr>
            <a:spLocks noGrp="1"/>
          </p:cNvSpPr>
          <p:nvPr>
            <p:ph idx="1"/>
          </p:nvPr>
        </p:nvSpPr>
        <p:spPr>
          <a:xfrm>
            <a:off x="457200" y="1066800"/>
            <a:ext cx="6096000" cy="5318760"/>
          </a:xfrm>
        </p:spPr>
        <p:txBody>
          <a:bodyPr>
            <a:normAutofit/>
          </a:bodyPr>
          <a:lstStyle/>
          <a:p>
            <a:r>
              <a:rPr lang="en-US" dirty="0"/>
              <a:t>Having more friends does not by itself guarantee that someone is more important</a:t>
            </a:r>
          </a:p>
          <a:p>
            <a:pPr lvl="1"/>
            <a:r>
              <a:rPr lang="en-US" dirty="0"/>
              <a:t>Having more </a:t>
            </a:r>
            <a:r>
              <a:rPr lang="en-US" b="1" dirty="0"/>
              <a:t>important friends </a:t>
            </a:r>
            <a:r>
              <a:rPr lang="en-US" dirty="0"/>
              <a:t>provides a stronger signal</a:t>
            </a:r>
          </a:p>
          <a:p>
            <a:endParaRPr lang="en-US" dirty="0"/>
          </a:p>
        </p:txBody>
      </p:sp>
      <p:pic>
        <p:nvPicPr>
          <p:cNvPr id="1026" name="Picture 2" descr="https://media.licdn.com/mpr/mpr/shrinknp_200_200/p/2/000/0e3/005/2fc7e9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444" y="111073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7396" y="3015734"/>
            <a:ext cx="1632177" cy="338554"/>
          </a:xfrm>
          <a:prstGeom prst="rect">
            <a:avLst/>
          </a:prstGeom>
        </p:spPr>
        <p:txBody>
          <a:bodyPr wrap="none">
            <a:spAutoFit/>
          </a:bodyPr>
          <a:lstStyle/>
          <a:p>
            <a:pPr algn="ctr">
              <a:spcBef>
                <a:spcPct val="0"/>
              </a:spcBef>
            </a:pPr>
            <a:r>
              <a:rPr lang="en-US" sz="1600" i="1" dirty="0">
                <a:latin typeface="Open Sans" panose="020B0606030504020204" pitchFamily="34" charset="0"/>
                <a:ea typeface="Open Sans" panose="020B0606030504020204" pitchFamily="34" charset="0"/>
                <a:cs typeface="Open Sans" panose="020B0606030504020204" pitchFamily="34" charset="0"/>
              </a:rPr>
              <a:t>Phillip </a:t>
            </a:r>
            <a:r>
              <a:rPr lang="en-US" sz="1600" i="1" dirty="0" err="1">
                <a:latin typeface="Open Sans" panose="020B0606030504020204" pitchFamily="34" charset="0"/>
                <a:ea typeface="Open Sans" panose="020B0606030504020204" pitchFamily="34" charset="0"/>
                <a:cs typeface="Open Sans" panose="020B0606030504020204" pitchFamily="34" charset="0"/>
              </a:rPr>
              <a:t>Bonacich</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457200" y="3582888"/>
            <a:ext cx="8153400"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Eigenvector centrality generalizes degree centrality by incorporating the importance of the neighbors</a:t>
            </a:r>
            <a:r>
              <a:rPr lang="fa-IR" sz="2800" dirty="0">
                <a:latin typeface="Open Sans" panose="020B0606030504020204" pitchFamily="34" charset="0"/>
                <a:ea typeface="Open Sans" panose="020B0606030504020204" pitchFamily="34" charset="0"/>
              </a:rPr>
              <a:t> </a:t>
            </a:r>
            <a:r>
              <a:rPr lang="en-US" sz="2800" dirty="0">
                <a:latin typeface="Open Sans" panose="020B0606030504020204" pitchFamily="34" charset="0"/>
                <a:ea typeface="Open Sans" panose="020B0606030504020204" pitchFamily="34" charset="0"/>
                <a:cs typeface="Open Sans" panose="020B0606030504020204" pitchFamily="34" charset="0"/>
              </a:rPr>
              <a:t> (undirected)</a:t>
            </a:r>
          </a:p>
          <a:p>
            <a:pPr marL="457200" indent="-457200">
              <a:buFont typeface="Arial" panose="020B0604020202020204" pitchFamily="34" charset="0"/>
              <a:buChar char="•"/>
            </a:pPr>
            <a:endParaRPr lang="en-US" sz="2800" dirty="0">
              <a:latin typeface="Open Sans" panose="020B0606030504020204" pitchFamily="34" charset="0"/>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For directed graphs, we can use incoming or outgoing edges</a:t>
            </a:r>
          </a:p>
        </p:txBody>
      </p:sp>
    </p:spTree>
    <p:extLst>
      <p:ext uri="{BB962C8B-B14F-4D97-AF65-F5344CB8AC3E}">
        <p14:creationId xmlns:p14="http://schemas.microsoft.com/office/powerpoint/2010/main" val="259318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763000" cy="5318760"/>
              </a:xfrm>
            </p:spPr>
            <p:txBody>
              <a:bodyPr>
                <a:normAutofit fontScale="92500" lnSpcReduction="10000"/>
              </a:bodyPr>
              <a:lstStyle/>
              <a:p>
                <a:r>
                  <a:rPr lang="en-US" dirty="0"/>
                  <a:t>Let’s assume the eigenvector centrality of a node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d>
                  </m:oMath>
                </a14:m>
                <a:r>
                  <a:rPr lang="en-US" dirty="0"/>
                  <a:t> (</a:t>
                </a:r>
                <a:r>
                  <a:rPr lang="en-US" dirty="0">
                    <a:solidFill>
                      <a:srgbClr val="FF0000"/>
                    </a:solidFill>
                  </a:rPr>
                  <a:t>unknown</a:t>
                </a:r>
                <a:r>
                  <a:rPr lang="en-US" dirty="0"/>
                  <a:t>)</a:t>
                </a:r>
              </a:p>
              <a:p>
                <a:endParaRPr lang="en-US" dirty="0"/>
              </a:p>
              <a:p>
                <a:r>
                  <a:rPr lang="en-US" dirty="0"/>
                  <a:t>We would like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e>
                    </m:d>
                  </m:oMath>
                </a14:m>
                <a:r>
                  <a:rPr lang="en-US" dirty="0"/>
                  <a:t> to be higher when </a:t>
                </a:r>
                <a:r>
                  <a:rPr lang="en-US" dirty="0">
                    <a:solidFill>
                      <a:srgbClr val="FF0000"/>
                    </a:solidFill>
                  </a:rPr>
                  <a:t>important </a:t>
                </a:r>
                <a:r>
                  <a:rPr lang="en-US" dirty="0"/>
                  <a:t>neighbors (</a:t>
                </a:r>
                <a:r>
                  <a:rPr lang="en-US" dirty="0">
                    <a:solidFill>
                      <a:srgbClr val="1923F3"/>
                    </a:solidFill>
                  </a:rPr>
                  <a:t>node </a:t>
                </a:r>
                <a14:m>
                  <m:oMath xmlns:m="http://schemas.openxmlformats.org/officeDocument/2006/math">
                    <m:sSub>
                      <m:sSubPr>
                        <m:ctrlPr>
                          <a:rPr lang="en-US" i="1">
                            <a:solidFill>
                              <a:srgbClr val="1923F3"/>
                            </a:solidFill>
                            <a:latin typeface="Cambria Math" panose="02040503050406030204" pitchFamily="18" charset="0"/>
                          </a:rPr>
                        </m:ctrlPr>
                      </m:sSubPr>
                      <m:e>
                        <m:r>
                          <a:rPr lang="en-US" i="1">
                            <a:solidFill>
                              <a:srgbClr val="1923F3"/>
                            </a:solidFill>
                            <a:latin typeface="Cambria Math" panose="02040503050406030204" pitchFamily="18" charset="0"/>
                          </a:rPr>
                          <m:t>𝑣</m:t>
                        </m:r>
                      </m:e>
                      <m:sub>
                        <m:r>
                          <a:rPr lang="en-US" i="1">
                            <a:solidFill>
                              <a:srgbClr val="1923F3"/>
                            </a:solidFill>
                            <a:latin typeface="Cambria Math" panose="02040503050406030204" pitchFamily="18" charset="0"/>
                          </a:rPr>
                          <m:t>𝑗</m:t>
                        </m:r>
                      </m:sub>
                    </m:sSub>
                  </m:oMath>
                </a14:m>
                <a:r>
                  <a:rPr lang="en-US" dirty="0">
                    <a:solidFill>
                      <a:srgbClr val="1923F3"/>
                    </a:solidFill>
                  </a:rPr>
                  <a:t> with higher </a:t>
                </a:r>
                <a14:m>
                  <m:oMath xmlns:m="http://schemas.openxmlformats.org/officeDocument/2006/math">
                    <m:sSub>
                      <m:sSubPr>
                        <m:ctrlPr>
                          <a:rPr lang="en-US" i="1" smtClean="0">
                            <a:solidFill>
                              <a:srgbClr val="1923F3"/>
                            </a:solidFill>
                            <a:latin typeface="Cambria Math" panose="02040503050406030204" pitchFamily="18" charset="0"/>
                          </a:rPr>
                        </m:ctrlPr>
                      </m:sSubPr>
                      <m:e>
                        <m:r>
                          <a:rPr lang="en-US" i="1">
                            <a:solidFill>
                              <a:srgbClr val="1923F3"/>
                            </a:solidFill>
                            <a:latin typeface="Cambria Math" panose="02040503050406030204" pitchFamily="18" charset="0"/>
                          </a:rPr>
                          <m:t>𝑐</m:t>
                        </m:r>
                      </m:e>
                      <m:sub>
                        <m:r>
                          <a:rPr lang="en-US" i="1">
                            <a:solidFill>
                              <a:srgbClr val="1923F3"/>
                            </a:solidFill>
                            <a:latin typeface="Cambria Math" panose="02040503050406030204" pitchFamily="18" charset="0"/>
                          </a:rPr>
                          <m:t>𝑒</m:t>
                        </m:r>
                      </m:sub>
                    </m:sSub>
                    <m:d>
                      <m:dPr>
                        <m:ctrlPr>
                          <a:rPr lang="en-US" i="1">
                            <a:solidFill>
                              <a:srgbClr val="1923F3"/>
                            </a:solidFill>
                            <a:latin typeface="Cambria Math" panose="02040503050406030204" pitchFamily="18" charset="0"/>
                          </a:rPr>
                        </m:ctrlPr>
                      </m:dPr>
                      <m:e>
                        <m:sSub>
                          <m:sSubPr>
                            <m:ctrlPr>
                              <a:rPr lang="en-US" i="1">
                                <a:solidFill>
                                  <a:srgbClr val="1923F3"/>
                                </a:solidFill>
                                <a:latin typeface="Cambria Math" panose="02040503050406030204" pitchFamily="18" charset="0"/>
                              </a:rPr>
                            </m:ctrlPr>
                          </m:sSubPr>
                          <m:e>
                            <m:r>
                              <a:rPr lang="en-US" i="1">
                                <a:solidFill>
                                  <a:srgbClr val="1923F3"/>
                                </a:solidFill>
                                <a:latin typeface="Cambria Math" panose="02040503050406030204" pitchFamily="18" charset="0"/>
                              </a:rPr>
                              <m:t>𝑣</m:t>
                            </m:r>
                          </m:e>
                          <m:sub>
                            <m:r>
                              <a:rPr lang="en-US" b="0" i="1" smtClean="0">
                                <a:solidFill>
                                  <a:srgbClr val="1923F3"/>
                                </a:solidFill>
                                <a:latin typeface="Cambria Math" panose="02040503050406030204" pitchFamily="18" charset="0"/>
                              </a:rPr>
                              <m:t>𝑗</m:t>
                            </m:r>
                          </m:sub>
                        </m:sSub>
                      </m:e>
                    </m:d>
                  </m:oMath>
                </a14:m>
                <a:r>
                  <a:rPr lang="en-US" dirty="0"/>
                  <a:t>)</a:t>
                </a:r>
                <a:r>
                  <a:rPr lang="en-US" dirty="0">
                    <a:solidFill>
                      <a:srgbClr val="1923F3"/>
                    </a:solidFill>
                  </a:rPr>
                  <a:t> </a:t>
                </a:r>
                <a:r>
                  <a:rPr lang="en-US" dirty="0"/>
                  <a:t>point to us</a:t>
                </a:r>
              </a:p>
              <a:p>
                <a:pPr lvl="1"/>
                <a:r>
                  <a:rPr lang="en-US" dirty="0"/>
                  <a:t>Incoming or outgoing neighbors?</a:t>
                </a:r>
              </a:p>
              <a:p>
                <a:pPr lvl="1"/>
                <a:r>
                  <a:rPr lang="en-US" dirty="0"/>
                  <a:t>For incoming neighbors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𝑖</m:t>
                        </m:r>
                      </m:sub>
                    </m:sSub>
                    <m:r>
                      <a:rPr lang="en-US" b="0" i="1" smtClean="0">
                        <a:latin typeface="Cambria Math" panose="02040503050406030204" pitchFamily="18" charset="0"/>
                      </a:rPr>
                      <m:t>=1</m:t>
                    </m:r>
                  </m:oMath>
                </a14:m>
                <a:endParaRPr lang="en-US" dirty="0"/>
              </a:p>
              <a:p>
                <a:pPr lvl="1"/>
                <a:endParaRPr lang="en-US" dirty="0"/>
              </a:p>
              <a:p>
                <a:r>
                  <a:rPr lang="en-US" dirty="0"/>
                  <a:t>We can assume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’s centrality is the summation of its neighbors’ centralities</a:t>
                </a:r>
              </a:p>
              <a:p>
                <a:endParaRPr lang="en-US" dirty="0"/>
              </a:p>
              <a:p>
                <a:r>
                  <a:rPr lang="en-US" dirty="0"/>
                  <a:t>Is this summation bounded?</a:t>
                </a:r>
              </a:p>
              <a:p>
                <a:pPr lvl="2"/>
                <a:r>
                  <a:rPr lang="en-US" dirty="0"/>
                  <a:t>We have to normalize!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763000" cy="5318760"/>
              </a:xfrm>
              <a:blipFill>
                <a:blip r:embed="rId4"/>
                <a:stretch>
                  <a:fillRect l="-1043" t="-1718"/>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04950" y="5029200"/>
            <a:ext cx="3986285" cy="477714"/>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804950" y="5964514"/>
            <a:ext cx="4320000" cy="496000"/>
          </a:xfrm>
          <a:prstGeom prst="rect">
            <a:avLst/>
          </a:prstGeom>
        </p:spPr>
      </p:pic>
      <p:sp>
        <p:nvSpPr>
          <p:cNvPr id="8" name="Rectangle 7"/>
          <p:cNvSpPr/>
          <p:nvPr/>
        </p:nvSpPr>
        <p:spPr>
          <a:xfrm>
            <a:off x="1600200" y="6166135"/>
            <a:ext cx="2768900" cy="369332"/>
          </a:xfrm>
          <a:prstGeom prst="rect">
            <a:avLst/>
          </a:prstGeom>
        </p:spPr>
        <p:txBody>
          <a:bodyPr wrap="none">
            <a:spAutoFit/>
          </a:bodyPr>
          <a:lstStyle/>
          <a:p>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Symbol"/>
              </a:rPr>
              <a:t>:</a:t>
            </a: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 some fixed constant</a:t>
            </a:r>
          </a:p>
        </p:txBody>
      </p:sp>
    </p:spTree>
    <p:extLst>
      <p:ext uri="{BB962C8B-B14F-4D97-AF65-F5344CB8AC3E}">
        <p14:creationId xmlns:p14="http://schemas.microsoft.com/office/powerpoint/2010/main" val="168067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normAutofit/>
              </a:bodyPr>
              <a:lstStyle/>
              <a:p>
                <a:r>
                  <a:rPr lang="fr-FR" dirty="0"/>
                  <a:t>Let                                                                 </a:t>
                </a:r>
                <a:r>
                  <a:rPr lang="fr-FR" dirty="0">
                    <a:sym typeface="Wingdings" pitchFamily="2" charset="2"/>
                  </a:rPr>
                  <a:t>	</a:t>
                </a:r>
              </a:p>
              <a:p>
                <a:pPr marL="0" indent="0">
                  <a:buNone/>
                </a:pPr>
                <a:r>
                  <a:rPr lang="fr-FR" dirty="0">
                    <a:sym typeface="Wingdings" pitchFamily="2" charset="2"/>
                  </a:rPr>
                  <a:t>	</a:t>
                </a:r>
              </a:p>
              <a:p>
                <a:pPr marL="0" indent="0">
                  <a:buNone/>
                </a:pPr>
                <a:r>
                  <a:rPr lang="fr-FR" dirty="0">
                    <a:sym typeface="Wingdings" pitchFamily="2" charset="2"/>
                  </a:rPr>
                  <a:t>		 </a:t>
                </a:r>
              </a:p>
              <a:p>
                <a:endParaRPr lang="en-US" dirty="0"/>
              </a:p>
              <a:p>
                <a:r>
                  <a:rPr lang="en-US" dirty="0"/>
                  <a:t>This means that </a:t>
                </a:r>
                <a14:m>
                  <m:oMath xmlns:m="http://schemas.openxmlformats.org/officeDocument/2006/math">
                    <m:r>
                      <a:rPr lang="en-US" b="1" i="1" dirty="0" smtClean="0">
                        <a:latin typeface="Cambria Math" panose="02040503050406030204" pitchFamily="18" charset="0"/>
                      </a:rPr>
                      <m:t>𝑪</m:t>
                    </m:r>
                    <m:r>
                      <a:rPr lang="en-US" b="1" i="1" baseline="-25000" dirty="0" err="1">
                        <a:latin typeface="Cambria Math" panose="02040503050406030204" pitchFamily="18" charset="0"/>
                      </a:rPr>
                      <m:t>𝒆</m:t>
                    </m:r>
                  </m:oMath>
                </a14:m>
                <a:r>
                  <a:rPr lang="en-US" b="1" dirty="0"/>
                  <a:t> </a:t>
                </a:r>
                <a:r>
                  <a:rPr lang="en-US" dirty="0"/>
                  <a:t>is an eigenvector of adjacency matrix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𝐴</m:t>
                        </m:r>
                      </m:e>
                      <m:sup>
                        <m:r>
                          <a:rPr lang="en-US" b="0" i="1" dirty="0" smtClean="0">
                            <a:latin typeface="Cambria Math" panose="02040503050406030204" pitchFamily="18" charset="0"/>
                          </a:rPr>
                          <m:t>𝑇</m:t>
                        </m:r>
                      </m:sup>
                    </m:sSup>
                  </m:oMath>
                </a14:m>
                <a:r>
                  <a:rPr lang="en-US" dirty="0"/>
                  <a:t> (or </a:t>
                </a:r>
                <a14:m>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oMath>
                </a14:m>
                <a:r>
                  <a:rPr lang="en-US" dirty="0"/>
                  <a:t>when undirected) and </a:t>
                </a:r>
                <a14:m>
                  <m:oMath xmlns:m="http://schemas.openxmlformats.org/officeDocument/2006/math">
                    <m:r>
                      <a:rPr lang="en-US" i="1" dirty="0" smtClean="0">
                        <a:latin typeface="Cambria Math" panose="02040503050406030204" pitchFamily="18" charset="0"/>
                        <a:sym typeface="Symbol"/>
                      </a:rPr>
                      <m:t></m:t>
                    </m:r>
                  </m:oMath>
                </a14:m>
                <a:r>
                  <a:rPr lang="en-US" dirty="0"/>
                  <a:t> is the corresponding eigenvalue</a:t>
                </a:r>
              </a:p>
              <a:p>
                <a:endParaRPr lang="en-US" dirty="0"/>
              </a:p>
              <a:p>
                <a:r>
                  <a:rPr lang="en-US" dirty="0"/>
                  <a:t>Which eigenvalue-eigenvector pair should we choose?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rotWithShape="0">
                <a:blip r:embed="rId4"/>
                <a:stretch>
                  <a:fillRect l="-1286" t="-1145" r="-10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Eigenvector Centrality (Matrix Formulation)</a:t>
            </a: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88571" y="1128929"/>
            <a:ext cx="5766857" cy="409143"/>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131999" y="2057400"/>
            <a:ext cx="2880000" cy="499810"/>
          </a:xfrm>
          <a:prstGeom prst="rect">
            <a:avLst/>
          </a:prstGeom>
        </p:spPr>
      </p:pic>
    </p:spTree>
    <p:extLst>
      <p:ext uri="{BB962C8B-B14F-4D97-AF65-F5344CB8AC3E}">
        <p14:creationId xmlns:p14="http://schemas.microsoft.com/office/powerpoint/2010/main" val="28473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eigenvalue by finding a fixed point…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86800" cy="5318760"/>
              </a:xfrm>
            </p:spPr>
            <p:txBody>
              <a:bodyPr>
                <a:normAutofit/>
              </a:bodyPr>
              <a:lstStyle/>
              <a:p>
                <a:r>
                  <a:rPr lang="en-US" dirty="0"/>
                  <a:t>Start from an initial guess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𝑒</m:t>
                        </m:r>
                      </m:sub>
                    </m:sSub>
                    <m:r>
                      <a:rPr lang="en-US" b="0" i="1" smtClean="0">
                        <a:latin typeface="Cambria Math" panose="02040503050406030204" pitchFamily="18" charset="0"/>
                      </a:rPr>
                      <m:t>(0)</m:t>
                    </m:r>
                  </m:oMath>
                </a14:m>
                <a:r>
                  <a:rPr lang="en-US" dirty="0"/>
                  <a:t> (e.g., all centralities are 1) and iterative </a:t>
                </a:r>
                <a14:m>
                  <m:oMath xmlns:m="http://schemas.openxmlformats.org/officeDocument/2006/math">
                    <m:r>
                      <a:rPr lang="en-US" i="1" dirty="0" smtClean="0">
                        <a:latin typeface="Cambria Math" panose="02040503050406030204" pitchFamily="18" charset="0"/>
                      </a:rPr>
                      <m:t>𝑡</m:t>
                    </m:r>
                  </m:oMath>
                </a14:m>
                <a:r>
                  <a:rPr lang="en-US" dirty="0"/>
                  <a:t> times</a:t>
                </a:r>
              </a:p>
              <a:p>
                <a:endParaRPr lang="en-US" dirty="0"/>
              </a:p>
              <a:p>
                <a:endParaRPr lang="en-US" dirty="0"/>
              </a:p>
              <a:p>
                <a:r>
                  <a:rPr lang="en-US" dirty="0"/>
                  <a:t>We can write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𝑒</m:t>
                        </m:r>
                      </m:sub>
                    </m:sSub>
                    <m:r>
                      <a:rPr lang="en-US" i="1">
                        <a:latin typeface="Cambria Math" panose="02040503050406030204" pitchFamily="18" charset="0"/>
                      </a:rPr>
                      <m:t>(0)</m:t>
                    </m:r>
                  </m:oMath>
                </a14:m>
                <a:r>
                  <a:rPr lang="en-US" dirty="0"/>
                  <a:t> as a linear combination of eigenvectors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oMath>
                </a14:m>
                <a:r>
                  <a:rPr lang="en-US" dirty="0"/>
                  <a:t>’s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oMath>
                </a14:m>
                <a:endParaRPr lang="en-US" dirty="0"/>
              </a:p>
              <a:p>
                <a:endParaRPr lang="en-US" dirty="0"/>
              </a:p>
              <a:p>
                <a:endParaRPr lang="en-US" dirty="0"/>
              </a:p>
              <a:p>
                <a:r>
                  <a:rPr lang="en-US" dirty="0"/>
                  <a:t>Substituting this, we get</a:t>
                </a:r>
              </a:p>
              <a:p>
                <a:endParaRPr lang="en-US" dirty="0"/>
              </a:p>
              <a:p>
                <a:endParaRPr lang="en-US" dirty="0"/>
              </a:p>
              <a:p>
                <a:endParaRPr lang="en-US" dirty="0"/>
              </a:p>
              <a:p>
                <a:pPr marL="0" indent="0">
                  <a:buNone/>
                </a:pPr>
                <a:endParaRPr lang="en-US" dirty="0"/>
              </a:p>
              <a:p>
                <a:endParaRPr lang="en-US" dirty="0"/>
              </a:p>
              <a:p>
                <a:pPr marL="0"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86800" cy="5318760"/>
              </a:xfrm>
              <a:blipFill>
                <a:blip r:embed="rId5"/>
                <a:stretch>
                  <a:fillRect l="-1263" t="-1145"/>
                </a:stretch>
              </a:blipFill>
            </p:spPr>
            <p:txBody>
              <a:bodyPr/>
              <a:lstStyle/>
              <a:p>
                <a:r>
                  <a:rPr lang="en-US">
                    <a:noFill/>
                  </a:rPr>
                  <a:t> </a:t>
                </a:r>
              </a:p>
            </p:txBody>
          </p:sp>
        </mc:Fallback>
      </mc:AlternateContent>
      <p:pic>
        <p:nvPicPr>
          <p:cNvPr id="25" name="Picture 2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884168" y="2316640"/>
            <a:ext cx="3188571" cy="409143"/>
          </a:xfrm>
          <a:prstGeom prst="rect">
            <a:avLst/>
          </a:prstGeom>
        </p:spPr>
      </p:pic>
      <p:pic>
        <p:nvPicPr>
          <p:cNvPr id="26" name="Picture 2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84168" y="4267200"/>
            <a:ext cx="2642286" cy="404571"/>
          </a:xfrm>
          <a:prstGeom prst="rect">
            <a:avLst/>
          </a:prstGeom>
        </p:spPr>
      </p:pic>
      <p:pic>
        <p:nvPicPr>
          <p:cNvPr id="30" name="Picture 2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61476" y="5817806"/>
            <a:ext cx="7864382" cy="443733"/>
          </a:xfrm>
          <a:prstGeom prst="rect">
            <a:avLst/>
          </a:prstGeom>
        </p:spPr>
      </p:pic>
      <p:grpSp>
        <p:nvGrpSpPr>
          <p:cNvPr id="18" name="Group 17"/>
          <p:cNvGrpSpPr/>
          <p:nvPr/>
        </p:nvGrpSpPr>
        <p:grpSpPr>
          <a:xfrm>
            <a:off x="6519310" y="4883824"/>
            <a:ext cx="2286000" cy="922020"/>
            <a:chOff x="6096000" y="3726180"/>
            <a:chExt cx="2286000" cy="922020"/>
          </a:xfrm>
        </p:grpSpPr>
        <p:cxnSp>
          <p:nvCxnSpPr>
            <p:cNvPr id="13" name="Straight Arrow Connector 12"/>
            <p:cNvCxnSpPr>
              <a:cxnSpLocks/>
            </p:cNvCxnSpPr>
            <p:nvPr/>
          </p:nvCxnSpPr>
          <p:spPr>
            <a:xfrm flipH="1">
              <a:off x="6096000" y="4114800"/>
              <a:ext cx="537862" cy="533400"/>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633862" y="3726180"/>
                  <a:ext cx="1748138" cy="667463"/>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𝜆</m:t>
                          </m:r>
                        </m:e>
                        <m:sub>
                          <m:r>
                            <a:rPr lang="en-US" b="0" i="1" smtClean="0">
                              <a:solidFill>
                                <a:schemeClr val="tx1"/>
                              </a:solidFill>
                              <a:latin typeface="Cambria Math" panose="02040503050406030204" pitchFamily="18" charset="0"/>
                            </a:rPr>
                            <m:t>1</m:t>
                          </m:r>
                        </m:sub>
                      </m:sSub>
                    </m:oMath>
                  </a14:m>
                  <a:r>
                    <a:rPr lang="en-US" dirty="0">
                      <a:solidFill>
                        <a:schemeClr val="tx1"/>
                      </a:solidFill>
                    </a:rPr>
                    <a:t> is the largest eigenvalue</a:t>
                  </a:r>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6633862" y="3726180"/>
                  <a:ext cx="1748138" cy="667463"/>
                </a:xfrm>
                <a:prstGeom prst="rect">
                  <a:avLst/>
                </a:prstGeom>
                <a:blipFill>
                  <a:blip r:embed="rId9"/>
                  <a:stretch>
                    <a:fillRect r="-4452" b="-8621"/>
                  </a:stretch>
                </a:blipFill>
                <a:ln w="38100">
                  <a:solidFill>
                    <a:schemeClr val="tx1"/>
                  </a:solidFill>
                </a:ln>
              </p:spPr>
              <p:txBody>
                <a:bodyPr/>
                <a:lstStyle/>
                <a:p>
                  <a:r>
                    <a:rPr lang="en-US">
                      <a:noFill/>
                    </a:rPr>
                    <a:t> </a:t>
                  </a:r>
                </a:p>
              </p:txBody>
            </p:sp>
          </mc:Fallback>
        </mc:AlternateContent>
      </p:grpSp>
    </p:spTree>
    <p:extLst>
      <p:ext uri="{BB962C8B-B14F-4D97-AF65-F5344CB8AC3E}">
        <p14:creationId xmlns:p14="http://schemas.microsoft.com/office/powerpoint/2010/main" val="24850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eigenvalue by finding a fixed point…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As </a:t>
                </a:r>
                <a14:m>
                  <m:oMath xmlns:m="http://schemas.openxmlformats.org/officeDocument/2006/math">
                    <m:r>
                      <a:rPr lang="en-US" i="1" dirty="0">
                        <a:latin typeface="Cambria Math" panose="02040503050406030204" pitchFamily="18" charset="0"/>
                      </a:rPr>
                      <m:t>𝑡</m:t>
                    </m:r>
                  </m:oMath>
                </a14:m>
                <a:r>
                  <a:rPr lang="en-US" dirty="0"/>
                  <a:t> grows, we will have in the limit</a:t>
                </a:r>
              </a:p>
              <a:p>
                <a:endParaRPr lang="en-US" dirty="0"/>
              </a:p>
              <a:p>
                <a:endParaRPr lang="en-US" dirty="0"/>
              </a:p>
              <a:p>
                <a:r>
                  <a:rPr lang="en-US" dirty="0"/>
                  <a:t>Or equivalently</a:t>
                </a:r>
              </a:p>
              <a:p>
                <a:endParaRPr lang="en-US" dirty="0"/>
              </a:p>
              <a:p>
                <a:endParaRPr lang="en-US" dirty="0"/>
              </a:p>
              <a:p>
                <a:r>
                  <a:rPr lang="en-US" dirty="0"/>
                  <a:t>If we start with an all positive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𝑒</m:t>
                        </m:r>
                      </m:sub>
                    </m:sSub>
                    <m:r>
                      <a:rPr lang="en-US" i="1">
                        <a:latin typeface="Cambria Math" panose="02040503050406030204" pitchFamily="18" charset="0"/>
                      </a:rPr>
                      <m:t>(0)</m:t>
                    </m:r>
                  </m:oMath>
                </a14:m>
                <a:r>
                  <a:rPr lang="en-US" dirty="0"/>
                  <a:t>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𝑒</m:t>
                        </m:r>
                      </m:sub>
                    </m:sSub>
                    <m:r>
                      <a:rPr lang="en-US" i="1">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oMath>
                </a14:m>
                <a:r>
                  <a:rPr lang="en-US" dirty="0"/>
                  <a:t>’s will be positive (why?)</a:t>
                </a:r>
              </a:p>
              <a:p>
                <a:pPr lvl="1"/>
                <a:r>
                  <a:rPr lang="en-US" dirty="0"/>
                  <a:t>All the centrality values would be positive</a:t>
                </a:r>
              </a:p>
              <a:p>
                <a:pPr lvl="1"/>
                <a:r>
                  <a:rPr lang="en-US" dirty="0"/>
                  <a:t>We need an eigenvalue-eigenvector pair that guarantees all centralities have the same sign </a:t>
                </a:r>
              </a:p>
              <a:p>
                <a:pPr lvl="2"/>
                <a:r>
                  <a:rPr lang="en-US" dirty="0"/>
                  <a:t>E.g., for comparison purposes</a:t>
                </a:r>
              </a:p>
              <a:p>
                <a:pPr marL="914400" lvl="2" indent="0">
                  <a:buNone/>
                </a:pPr>
                <a:endParaRPr lang="en-US" dirty="0"/>
              </a:p>
              <a:p>
                <a:endParaRPr lang="en-US" dirty="0"/>
              </a:p>
              <a:p>
                <a:pPr marL="0" indent="0">
                  <a:buNone/>
                </a:pPr>
                <a:endParaRPr lang="en-US" dirty="0"/>
              </a:p>
              <a:p>
                <a:endParaRPr lang="en-US" dirty="0"/>
              </a:p>
              <a:p>
                <a:pPr marL="0" indent="0">
                  <a:buNone/>
                </a:pPr>
                <a:endParaRPr lang="en-US" dirty="0"/>
              </a:p>
              <a:p>
                <a:endParaRPr lang="en-US" dirty="0"/>
              </a:p>
              <a:p>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333" t="-1947"/>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352800" y="1752600"/>
            <a:ext cx="2685714" cy="429714"/>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500000" y="3124200"/>
            <a:ext cx="4144000" cy="409143"/>
          </a:xfrm>
          <a:prstGeom prst="rect">
            <a:avLst/>
          </a:prstGeom>
        </p:spPr>
      </p:pic>
    </p:spTree>
    <p:extLst>
      <p:ext uri="{BB962C8B-B14F-4D97-AF65-F5344CB8AC3E}">
        <p14:creationId xmlns:p14="http://schemas.microsoft.com/office/powerpoint/2010/main" val="9085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 Centrality,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657600"/>
                <a:ext cx="8382000" cy="2727960"/>
              </a:xfrm>
            </p:spPr>
            <p:txBody>
              <a:bodyPr>
                <a:normAutofit fontScale="92500" lnSpcReduction="20000"/>
              </a:bodyPr>
              <a:lstStyle/>
              <a:p>
                <a:pPr marL="0" indent="0">
                  <a:buNone/>
                </a:pPr>
                <a:r>
                  <a:rPr lang="en-US" dirty="0"/>
                  <a:t>So, to compute eigenvector centrality of </a:t>
                </a:r>
                <a14:m>
                  <m:oMath xmlns:m="http://schemas.openxmlformats.org/officeDocument/2006/math">
                    <m:r>
                      <a:rPr lang="en-US" i="1" dirty="0" smtClean="0">
                        <a:latin typeface="Cambria Math" panose="02040503050406030204" pitchFamily="18" charset="0"/>
                      </a:rPr>
                      <m:t>𝐴</m:t>
                    </m:r>
                  </m:oMath>
                </a14:m>
                <a:r>
                  <a:rPr lang="en-US" dirty="0"/>
                  <a:t>, </a:t>
                </a:r>
              </a:p>
              <a:p>
                <a:pPr marL="914400" lvl="1" indent="-457200">
                  <a:buFont typeface="+mj-lt"/>
                  <a:buAutoNum type="arabicPeriod"/>
                </a:pPr>
                <a:r>
                  <a:rPr lang="en-US" dirty="0"/>
                  <a:t>We compute the eigenvalues of </a:t>
                </a:r>
                <a14:m>
                  <m:oMath xmlns:m="http://schemas.openxmlformats.org/officeDocument/2006/math">
                    <m:r>
                      <m:rPr>
                        <m:sty m:val="p"/>
                      </m:rPr>
                      <a:rPr lang="en-US" i="0" dirty="0" smtClean="0">
                        <a:latin typeface="Cambria Math" panose="02040503050406030204" pitchFamily="18" charset="0"/>
                      </a:rPr>
                      <m:t>A</m:t>
                    </m:r>
                  </m:oMath>
                </a14:m>
                <a:r>
                  <a:rPr lang="en-US" dirty="0"/>
                  <a:t> </a:t>
                </a:r>
              </a:p>
              <a:p>
                <a:pPr marL="914400" lvl="1" indent="-457200">
                  <a:buFont typeface="+mj-lt"/>
                  <a:buAutoNum type="arabicPeriod"/>
                </a:pPr>
                <a:r>
                  <a:rPr lang="en-US" dirty="0"/>
                  <a:t>Select the largest eigenvalue </a:t>
                </a:r>
                <a14:m>
                  <m:oMath xmlns:m="http://schemas.openxmlformats.org/officeDocument/2006/math">
                    <m:r>
                      <a:rPr lang="en-US" i="1" dirty="0">
                        <a:latin typeface="Cambria Math" panose="02040503050406030204" pitchFamily="18" charset="0"/>
                        <a:sym typeface="Symbol"/>
                      </a:rPr>
                      <m:t></m:t>
                    </m:r>
                  </m:oMath>
                </a14:m>
                <a:endParaRPr lang="en-US" dirty="0"/>
              </a:p>
              <a:p>
                <a:pPr marL="914400" lvl="1" indent="-457200">
                  <a:buFont typeface="+mj-lt"/>
                  <a:buAutoNum type="arabicPeriod"/>
                </a:pPr>
                <a:r>
                  <a:rPr lang="en-US" dirty="0"/>
                  <a:t>The corresponding eigenvector of </a:t>
                </a:r>
                <a14:m>
                  <m:oMath xmlns:m="http://schemas.openxmlformats.org/officeDocument/2006/math">
                    <m:r>
                      <a:rPr lang="en-US" i="1" dirty="0">
                        <a:latin typeface="Cambria Math" panose="02040503050406030204" pitchFamily="18" charset="0"/>
                        <a:sym typeface="Symbol"/>
                      </a:rPr>
                      <m:t> </m:t>
                    </m:r>
                  </m:oMath>
                </a14:m>
                <a:r>
                  <a:rPr lang="en-US" dirty="0"/>
                  <a:t>is </a:t>
                </a:r>
                <a14:m>
                  <m:oMath xmlns:m="http://schemas.openxmlformats.org/officeDocument/2006/math">
                    <m:sSub>
                      <m:sSubPr>
                        <m:ctrlPr>
                          <a:rPr lang="en-US" b="1" i="1" dirty="0" smtClean="0">
                            <a:latin typeface="Cambria Math" panose="02040503050406030204" pitchFamily="18" charset="0"/>
                          </a:rPr>
                        </m:ctrlPr>
                      </m:sSubPr>
                      <m:e>
                        <m:r>
                          <a:rPr lang="en-US" b="1" i="0" dirty="0">
                            <a:latin typeface="Cambria Math" panose="02040503050406030204" pitchFamily="18" charset="0"/>
                          </a:rPr>
                          <m:t>𝐂</m:t>
                        </m:r>
                      </m:e>
                      <m:sub>
                        <m:r>
                          <a:rPr lang="en-US" b="1" i="0" dirty="0" smtClean="0">
                            <a:latin typeface="Cambria Math" panose="02040503050406030204" pitchFamily="18" charset="0"/>
                          </a:rPr>
                          <m:t>𝐞</m:t>
                        </m:r>
                      </m:sub>
                    </m:sSub>
                  </m:oMath>
                </a14:m>
                <a:r>
                  <a:rPr lang="en-US" dirty="0"/>
                  <a:t>. </a:t>
                </a:r>
              </a:p>
              <a:p>
                <a:pPr marL="914400" lvl="1" indent="-457200">
                  <a:buFont typeface="+mj-lt"/>
                  <a:buAutoNum type="arabicPeriod"/>
                </a:pPr>
                <a:r>
                  <a:rPr lang="en-US" dirty="0"/>
                  <a:t>Based on the Perron-Frobenius theorem, all the components of </a:t>
                </a:r>
                <a14:m>
                  <m:oMath xmlns:m="http://schemas.openxmlformats.org/officeDocument/2006/math">
                    <m:sSub>
                      <m:sSubPr>
                        <m:ctrlPr>
                          <a:rPr lang="en-US" b="1" i="1" dirty="0">
                            <a:latin typeface="Cambria Math" panose="02040503050406030204" pitchFamily="18" charset="0"/>
                          </a:rPr>
                        </m:ctrlPr>
                      </m:sSubPr>
                      <m:e>
                        <m:r>
                          <a:rPr lang="en-US" b="1" i="0" dirty="0">
                            <a:latin typeface="Cambria Math" panose="02040503050406030204" pitchFamily="18" charset="0"/>
                          </a:rPr>
                          <m:t>𝐂</m:t>
                        </m:r>
                      </m:e>
                      <m:sub>
                        <m:r>
                          <a:rPr lang="en-US" b="1" i="0" dirty="0">
                            <a:latin typeface="Cambria Math" panose="02040503050406030204" pitchFamily="18" charset="0"/>
                          </a:rPr>
                          <m:t>𝐞</m:t>
                        </m:r>
                      </m:sub>
                    </m:sSub>
                  </m:oMath>
                </a14:m>
                <a:r>
                  <a:rPr lang="en-US" dirty="0"/>
                  <a:t>will be positive</a:t>
                </a:r>
              </a:p>
              <a:p>
                <a:pPr marL="914400" lvl="1" indent="-457200">
                  <a:buFont typeface="+mj-lt"/>
                  <a:buAutoNum type="arabicPeriod"/>
                </a:pPr>
                <a:r>
                  <a:rPr lang="en-US" dirty="0"/>
                  <a:t>The components of </a:t>
                </a:r>
                <a14:m>
                  <m:oMath xmlns:m="http://schemas.openxmlformats.org/officeDocument/2006/math">
                    <m:sSub>
                      <m:sSubPr>
                        <m:ctrlPr>
                          <a:rPr lang="en-US" b="1" i="1" dirty="0">
                            <a:latin typeface="Cambria Math" panose="02040503050406030204" pitchFamily="18" charset="0"/>
                          </a:rPr>
                        </m:ctrlPr>
                      </m:sSubPr>
                      <m:e>
                        <m:r>
                          <a:rPr lang="en-US" b="1" i="0" dirty="0">
                            <a:latin typeface="Cambria Math" panose="02040503050406030204" pitchFamily="18" charset="0"/>
                          </a:rPr>
                          <m:t>𝐂</m:t>
                        </m:r>
                      </m:e>
                      <m:sub>
                        <m:r>
                          <a:rPr lang="en-US" b="1" i="0" dirty="0">
                            <a:latin typeface="Cambria Math" panose="02040503050406030204" pitchFamily="18" charset="0"/>
                          </a:rPr>
                          <m:t>𝐞</m:t>
                        </m:r>
                      </m:sub>
                    </m:sSub>
                    <m:r>
                      <a:rPr lang="en-US" b="0" i="0" dirty="0" smtClean="0">
                        <a:latin typeface="Cambria Math" panose="02040503050406030204" pitchFamily="18" charset="0"/>
                      </a:rPr>
                      <m:t> </m:t>
                    </m:r>
                  </m:oMath>
                </a14:m>
                <a:r>
                  <a:rPr lang="en-US" dirty="0"/>
                  <a:t>are the eigenvector centralities for the graph.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657600"/>
                <a:ext cx="8382000" cy="2727960"/>
              </a:xfrm>
              <a:blipFill>
                <a:blip r:embed="rId3"/>
                <a:stretch>
                  <a:fillRect l="-1309" t="-4688" b="-670"/>
                </a:stretch>
              </a:blipFill>
            </p:spPr>
            <p:txBody>
              <a:bodyPr/>
              <a:lstStyle/>
              <a:p>
                <a:r>
                  <a:rPr lang="en-US">
                    <a:noFill/>
                  </a:rPr>
                  <a:t> </a:t>
                </a:r>
              </a:p>
            </p:txBody>
          </p:sp>
        </mc:Fallback>
      </mc:AlternateContent>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57200" y="1442260"/>
            <a:ext cx="7855542" cy="1592229"/>
          </a:xfrm>
          <a:prstGeom prst="rect">
            <a:avLst/>
          </a:prstGeom>
        </p:spPr>
      </p:pic>
    </p:spTree>
    <p:extLst>
      <p:ext uri="{BB962C8B-B14F-4D97-AF65-F5344CB8AC3E}">
        <p14:creationId xmlns:p14="http://schemas.microsoft.com/office/powerpoint/2010/main" val="32967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 Centrality: Example 1</a:t>
            </a:r>
          </a:p>
        </p:txBody>
      </p:sp>
      <p:pic>
        <p:nvPicPr>
          <p:cNvPr id="10" name="Picture 9"/>
          <p:cNvPicPr>
            <a:picLocks noChangeAspect="1"/>
          </p:cNvPicPr>
          <p:nvPr/>
        </p:nvPicPr>
        <p:blipFill rotWithShape="1">
          <a:blip r:embed="rId12" cstate="print">
            <a:extLst>
              <a:ext uri="{28A0092B-C50C-407E-A947-70E740481C1C}">
                <a14:useLocalDpi xmlns:a14="http://schemas.microsoft.com/office/drawing/2010/main" val="0"/>
              </a:ext>
            </a:extLst>
          </a:blip>
          <a:srcRect t="40812" r="58988" b="16318"/>
          <a:stretch/>
        </p:blipFill>
        <p:spPr>
          <a:xfrm>
            <a:off x="737505" y="914198"/>
            <a:ext cx="2362200" cy="885825"/>
          </a:xfrm>
          <a:prstGeom prst="rect">
            <a:avLst/>
          </a:prstGeom>
          <a:noFill/>
          <a:ln>
            <a:noFill/>
          </a:ln>
        </p:spPr>
      </p:pic>
      <p:pic>
        <p:nvPicPr>
          <p:cNvPr id="6" name="Picture 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9541" y="1900036"/>
            <a:ext cx="2870856" cy="1366857"/>
          </a:xfrm>
          <a:prstGeom prst="rect">
            <a:avLst/>
          </a:prstGeom>
        </p:spPr>
      </p:pic>
      <p:pic>
        <p:nvPicPr>
          <p:cNvPr id="11" name="Picture 10"/>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3523472" y="1258642"/>
            <a:ext cx="1278476" cy="220952"/>
          </a:xfrm>
          <a:prstGeom prst="rect">
            <a:avLst/>
          </a:prstGeom>
        </p:spPr>
      </p:pic>
      <p:pic>
        <p:nvPicPr>
          <p:cNvPr id="12" name="Picture 1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25715" y="1275048"/>
            <a:ext cx="1723428" cy="251428"/>
          </a:xfrm>
          <a:prstGeom prst="rect">
            <a:avLst/>
          </a:prstGeom>
        </p:spPr>
      </p:pic>
      <p:pic>
        <p:nvPicPr>
          <p:cNvPr id="14" name="Picture 13"/>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7202657" y="1251238"/>
            <a:ext cx="1865143" cy="272762"/>
          </a:xfrm>
          <a:prstGeom prst="rect">
            <a:avLst/>
          </a:prstGeom>
        </p:spPr>
      </p:pic>
      <p:pic>
        <p:nvPicPr>
          <p:cNvPr id="16" name="Picture 15"/>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774286" y="1906935"/>
            <a:ext cx="4626285" cy="911238"/>
          </a:xfrm>
          <a:prstGeom prst="rect">
            <a:avLst/>
          </a:prstGeom>
        </p:spPr>
      </p:pic>
      <p:pic>
        <p:nvPicPr>
          <p:cNvPr id="17" name="Picture 16"/>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701904" y="3020624"/>
            <a:ext cx="4771047" cy="923429"/>
          </a:xfrm>
          <a:prstGeom prst="rect">
            <a:avLst/>
          </a:prstGeom>
        </p:spPr>
      </p:pic>
      <p:pic>
        <p:nvPicPr>
          <p:cNvPr id="18" name="Picture 17"/>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304800" y="4250051"/>
            <a:ext cx="5401905" cy="272762"/>
          </a:xfrm>
          <a:prstGeom prst="rect">
            <a:avLst/>
          </a:prstGeom>
        </p:spPr>
      </p:pic>
      <p:pic>
        <p:nvPicPr>
          <p:cNvPr id="20" name="Picture 1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495619" y="4632638"/>
            <a:ext cx="1566476" cy="283429"/>
          </a:xfrm>
          <a:prstGeom prst="rect">
            <a:avLst/>
          </a:prstGeom>
        </p:spPr>
      </p:pic>
      <p:sp>
        <p:nvSpPr>
          <p:cNvPr id="23" name="Rectangle 22"/>
          <p:cNvSpPr/>
          <p:nvPr/>
        </p:nvSpPr>
        <p:spPr>
          <a:xfrm>
            <a:off x="6353034" y="4174537"/>
            <a:ext cx="1858394"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Eigenvalues are</a:t>
            </a:r>
          </a:p>
        </p:txBody>
      </p:sp>
      <p:sp>
        <p:nvSpPr>
          <p:cNvPr id="22" name="Rectangle 21"/>
          <p:cNvSpPr/>
          <p:nvPr/>
        </p:nvSpPr>
        <p:spPr>
          <a:xfrm>
            <a:off x="7467600" y="4522813"/>
            <a:ext cx="594495" cy="506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6" name="Rectangle 25"/>
          <p:cNvSpPr/>
          <p:nvPr/>
        </p:nvSpPr>
        <p:spPr>
          <a:xfrm>
            <a:off x="6954618" y="5004836"/>
            <a:ext cx="2189382" cy="369332"/>
          </a:xfrm>
          <a:prstGeom prst="rect">
            <a:avLst/>
          </a:prstGeom>
        </p:spPr>
        <p:txBody>
          <a:bodyPr wrap="non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Largest Eigenvalue</a:t>
            </a:r>
          </a:p>
        </p:txBody>
      </p:sp>
      <p:pic>
        <p:nvPicPr>
          <p:cNvPr id="24" name="Picture 23"/>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304800" y="5427440"/>
            <a:ext cx="5196190" cy="926476"/>
          </a:xfrm>
          <a:prstGeom prst="rect">
            <a:avLst/>
          </a:prstGeom>
        </p:spPr>
      </p:pic>
      <mc:AlternateContent xmlns:mc="http://schemas.openxmlformats.org/markup-compatibility/2006" xmlns:a14="http://schemas.microsoft.com/office/drawing/2010/main">
        <mc:Choice Requires="a14">
          <p:sp>
            <p:nvSpPr>
              <p:cNvPr id="29" name="Rectangle 28"/>
              <p:cNvSpPr/>
              <p:nvPr/>
            </p:nvSpPr>
            <p:spPr>
              <a:xfrm>
                <a:off x="106923" y="4857974"/>
                <a:ext cx="5902706"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Corresponding eigenvector (assuming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𝐂</m:t>
                        </m:r>
                      </m:e>
                      <m:sub>
                        <m:r>
                          <a:rPr lang="en-US" b="1" dirty="0">
                            <a:latin typeface="Cambria Math" panose="02040503050406030204" pitchFamily="18" charset="0"/>
                          </a:rPr>
                          <m:t>𝐞</m:t>
                        </m:r>
                      </m:sub>
                    </m:sSub>
                  </m:oMath>
                </a14:m>
                <a:r>
                  <a:rPr lang="en-US" dirty="0">
                    <a:latin typeface="Open Sans" panose="020B0606030504020204" pitchFamily="34" charset="0"/>
                    <a:ea typeface="Open Sans" panose="020B0606030504020204" pitchFamily="34" charset="0"/>
                    <a:cs typeface="Open Sans" panose="020B0606030504020204" pitchFamily="34" charset="0"/>
                  </a:rPr>
                  <a:t> has norm 1)</a:t>
                </a:r>
              </a:p>
            </p:txBody>
          </p:sp>
        </mc:Choice>
        <mc:Fallback xmlns="">
          <p:sp>
            <p:nvSpPr>
              <p:cNvPr id="29" name="Rectangle 28"/>
              <p:cNvSpPr>
                <a:spLocks noRot="1" noChangeAspect="1" noMove="1" noResize="1" noEditPoints="1" noAdjustHandles="1" noChangeArrowheads="1" noChangeShapeType="1" noTextEdit="1"/>
              </p:cNvSpPr>
              <p:nvPr/>
            </p:nvSpPr>
            <p:spPr>
              <a:xfrm>
                <a:off x="106923" y="4857974"/>
                <a:ext cx="5902706" cy="369332"/>
              </a:xfrm>
              <a:prstGeom prst="rect">
                <a:avLst/>
              </a:prstGeom>
              <a:blipFill rotWithShape="0">
                <a:blip r:embed="rId22"/>
                <a:stretch>
                  <a:fillRect l="-930" t="-10000" b="-26667"/>
                </a:stretch>
              </a:blipFill>
            </p:spPr>
            <p:txBody>
              <a:bodyPr/>
              <a:lstStyle/>
              <a:p>
                <a:r>
                  <a:rPr lang="en-US">
                    <a:noFill/>
                  </a:rPr>
                  <a:t> </a:t>
                </a:r>
              </a:p>
            </p:txBody>
          </p:sp>
        </mc:Fallback>
      </mc:AlternateContent>
      <p:pic>
        <p:nvPicPr>
          <p:cNvPr id="25" name="Picture 24"/>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6004743" y="5387771"/>
            <a:ext cx="2925714" cy="911238"/>
          </a:xfrm>
          <a:prstGeom prst="rect">
            <a:avLst/>
          </a:prstGeom>
          <a:noFill/>
          <a:ln>
            <a:noFill/>
          </a:ln>
        </p:spPr>
      </p:pic>
    </p:spTree>
    <p:extLst>
      <p:ext uri="{BB962C8B-B14F-4D97-AF65-F5344CB8AC3E}">
        <p14:creationId xmlns:p14="http://schemas.microsoft.com/office/powerpoint/2010/main" val="124569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animBg="1"/>
      <p:bldP spid="26"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Eigenvector Centrality: Example 2</a:t>
            </a:r>
          </a:p>
        </p:txBody>
      </p:sp>
      <p:pic>
        <p:nvPicPr>
          <p:cNvPr id="512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634" y="2514600"/>
            <a:ext cx="2812449"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036026" y="2849746"/>
            <a:ext cx="5020926" cy="707886"/>
          </a:xfrm>
          <a:prstGeom prst="rect">
            <a:avLst/>
          </a:prstGeom>
        </p:spPr>
        <p:txBody>
          <a:bodyPr wrap="none">
            <a:spAutoFit/>
          </a:bodyPr>
          <a:lstStyle/>
          <a:p>
            <a:r>
              <a:rPr lang="en-US" sz="4000" b="1" dirty="0">
                <a:latin typeface="Open Sans" panose="020B0606030504020204" pitchFamily="34" charset="0"/>
                <a:ea typeface="Open Sans" panose="020B0606030504020204" pitchFamily="34" charset="0"/>
                <a:cs typeface="Open Sans" panose="020B0606030504020204" pitchFamily="34" charset="0"/>
                <a:sym typeface="Symbol"/>
              </a:rPr>
              <a:t></a:t>
            </a:r>
            <a:r>
              <a:rPr lang="en-US" sz="2400" dirty="0">
                <a:latin typeface="Open Sans" panose="020B0606030504020204" pitchFamily="34" charset="0"/>
                <a:ea typeface="Open Sans" panose="020B0606030504020204" pitchFamily="34" charset="0"/>
                <a:cs typeface="Open Sans" panose="020B0606030504020204" pitchFamily="34" charset="0"/>
                <a:sym typeface="Symbol"/>
              </a:rPr>
              <a:t> = </a:t>
            </a:r>
            <a:r>
              <a:rPr lang="en-US" sz="2400" dirty="0">
                <a:latin typeface="Open Sans" panose="020B0606030504020204" pitchFamily="34" charset="0"/>
                <a:ea typeface="Open Sans" panose="020B0606030504020204" pitchFamily="34" charset="0"/>
                <a:cs typeface="Open Sans" panose="020B0606030504020204" pitchFamily="34" charset="0"/>
              </a:rPr>
              <a:t>(2.68,  -1.74, -1.27,  0.33, 0.00)</a:t>
            </a:r>
          </a:p>
        </p:txBody>
      </p:sp>
      <p:sp>
        <p:nvSpPr>
          <p:cNvPr id="5" name="Rectangle 4"/>
          <p:cNvSpPr/>
          <p:nvPr/>
        </p:nvSpPr>
        <p:spPr>
          <a:xfrm>
            <a:off x="4505325" y="3821236"/>
            <a:ext cx="2199833"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Eigenvalues Vector</a:t>
            </a:r>
          </a:p>
        </p:txBody>
      </p:sp>
      <p:cxnSp>
        <p:nvCxnSpPr>
          <p:cNvPr id="7" name="Straight Arrow Connector 6"/>
          <p:cNvCxnSpPr>
            <a:stCxn id="5" idx="1"/>
          </p:cNvCxnSpPr>
          <p:nvPr/>
        </p:nvCxnSpPr>
        <p:spPr>
          <a:xfrm flipH="1" flipV="1">
            <a:off x="4352925" y="3645500"/>
            <a:ext cx="152400" cy="36040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1094038" y="5181600"/>
            <a:ext cx="1712328"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sym typeface="Symbol"/>
              </a:rPr>
              <a:t></a:t>
            </a:r>
            <a:r>
              <a:rPr lang="en-US" sz="2400" baseline="-25000" dirty="0">
                <a:latin typeface="Open Sans" panose="020B0606030504020204" pitchFamily="34" charset="0"/>
                <a:ea typeface="Open Sans" panose="020B0606030504020204" pitchFamily="34" charset="0"/>
                <a:cs typeface="Open Sans" panose="020B0606030504020204" pitchFamily="34" charset="0"/>
                <a:sym typeface="Symbol"/>
              </a:rPr>
              <a:t>max</a:t>
            </a:r>
            <a:r>
              <a:rPr lang="en-US" sz="2400" dirty="0">
                <a:latin typeface="Open Sans" panose="020B0606030504020204" pitchFamily="34" charset="0"/>
                <a:ea typeface="Open Sans" panose="020B0606030504020204" pitchFamily="34" charset="0"/>
                <a:cs typeface="Open Sans" panose="020B0606030504020204" pitchFamily="34" charset="0"/>
              </a:rPr>
              <a:t> = 2.68</a:t>
            </a:r>
          </a:p>
        </p:txBody>
      </p:sp>
      <p:pic>
        <p:nvPicPr>
          <p:cNvPr id="5123"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14850" y="4454172"/>
            <a:ext cx="2097979" cy="193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a:off x="3352800" y="3194164"/>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3487" b="16255"/>
          <a:stretch/>
        </p:blipFill>
        <p:spPr>
          <a:xfrm>
            <a:off x="3124200" y="907985"/>
            <a:ext cx="2972831" cy="1580406"/>
          </a:xfrm>
          <a:prstGeom prst="rect">
            <a:avLst/>
          </a:prstGeom>
        </p:spPr>
      </p:pic>
      <p:sp>
        <p:nvSpPr>
          <p:cNvPr id="13" name="Right Arrow 12"/>
          <p:cNvSpPr/>
          <p:nvPr/>
        </p:nvSpPr>
        <p:spPr>
          <a:xfrm>
            <a:off x="3352800" y="5298132"/>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276920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Katz Centrality</a:t>
            </a:r>
          </a:p>
        </p:txBody>
      </p:sp>
      <p:sp>
        <p:nvSpPr>
          <p:cNvPr id="3" name="Content Placeholder 2"/>
          <p:cNvSpPr>
            <a:spLocks noGrp="1"/>
          </p:cNvSpPr>
          <p:nvPr>
            <p:ph idx="1"/>
          </p:nvPr>
        </p:nvSpPr>
        <p:spPr>
          <a:xfrm>
            <a:off x="457200" y="1066800"/>
            <a:ext cx="5181600" cy="3113015"/>
          </a:xfrm>
        </p:spPr>
        <p:txBody>
          <a:bodyPr>
            <a:normAutofit fontScale="77500" lnSpcReduction="20000"/>
          </a:bodyPr>
          <a:lstStyle/>
          <a:p>
            <a:r>
              <a:rPr lang="en-US" dirty="0"/>
              <a:t>A major problem with eigenvector centrality arises when it deals with directed graphs</a:t>
            </a:r>
          </a:p>
          <a:p>
            <a:endParaRPr lang="en-US" dirty="0"/>
          </a:p>
          <a:p>
            <a:r>
              <a:rPr lang="en-US" dirty="0"/>
              <a:t>Centrality only passes over </a:t>
            </a:r>
            <a:r>
              <a:rPr lang="en-US" i="1" dirty="0"/>
              <a:t>outgoing</a:t>
            </a:r>
            <a:r>
              <a:rPr lang="en-US" dirty="0"/>
              <a:t> edges and in special cases such as when a node is in a directed acyclic graph centrality becomes zero</a:t>
            </a:r>
          </a:p>
          <a:p>
            <a:pPr lvl="1"/>
            <a:r>
              <a:rPr lang="en-US" dirty="0"/>
              <a:t>The node can have many edge connected to it</a:t>
            </a:r>
          </a:p>
          <a:p>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676400" y="5538379"/>
            <a:ext cx="6210285" cy="480000"/>
          </a:xfrm>
          <a:prstGeom prst="rect">
            <a:avLst/>
          </a:prstGeom>
        </p:spPr>
      </p:pic>
      <p:sp>
        <p:nvSpPr>
          <p:cNvPr id="7" name="Rectangle 6"/>
          <p:cNvSpPr/>
          <p:nvPr/>
        </p:nvSpPr>
        <p:spPr>
          <a:xfrm>
            <a:off x="3657600" y="5309779"/>
            <a:ext cx="3581400" cy="862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8" name="Rectangle 7"/>
          <p:cNvSpPr/>
          <p:nvPr/>
        </p:nvSpPr>
        <p:spPr>
          <a:xfrm>
            <a:off x="4335674" y="4940447"/>
            <a:ext cx="2530052" cy="369332"/>
          </a:xfrm>
          <a:prstGeom prst="rect">
            <a:avLst/>
          </a:prstGeom>
        </p:spPr>
        <p:txBody>
          <a:bodyPr wrap="non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Eigenvector Centrality</a:t>
            </a:r>
          </a:p>
        </p:txBody>
      </p:sp>
      <p:pic>
        <p:nvPicPr>
          <p:cNvPr id="2050" name="Picture 2" descr="http://news.university.ie.edu/files/2011/03/CHA273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1200" y="1066800"/>
            <a:ext cx="3128155" cy="20778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818912" y="3210077"/>
            <a:ext cx="1072730" cy="338554"/>
          </a:xfrm>
          <a:prstGeom prst="rect">
            <a:avLst/>
          </a:prstGeom>
        </p:spPr>
        <p:txBody>
          <a:bodyPr wrap="none">
            <a:spAutoFit/>
          </a:bodyPr>
          <a:lstStyle/>
          <a:p>
            <a:pPr algn="ctr">
              <a:spcBef>
                <a:spcPct val="0"/>
              </a:spcBef>
            </a:pPr>
            <a:r>
              <a:rPr lang="en-US" sz="1600" i="1" dirty="0" err="1">
                <a:latin typeface="Open Sans" panose="020B0606030504020204" pitchFamily="34" charset="0"/>
                <a:ea typeface="Open Sans" panose="020B0606030504020204" pitchFamily="34" charset="0"/>
                <a:cs typeface="Open Sans" panose="020B0606030504020204" pitchFamily="34" charset="0"/>
              </a:rPr>
              <a:t>Elihu</a:t>
            </a:r>
            <a:r>
              <a:rPr lang="en-US" sz="1600" i="1" dirty="0">
                <a:latin typeface="Open Sans" panose="020B0606030504020204" pitchFamily="34" charset="0"/>
                <a:ea typeface="Open Sans" panose="020B0606030504020204" pitchFamily="34" charset="0"/>
                <a:cs typeface="Open Sans" panose="020B0606030504020204" pitchFamily="34" charset="0"/>
              </a:rPr>
              <a:t> Katz</a:t>
            </a:r>
          </a:p>
        </p:txBody>
      </p:sp>
      <mc:AlternateContent xmlns:mc="http://schemas.openxmlformats.org/markup-compatibility/2006" xmlns:a14="http://schemas.microsoft.com/office/drawing/2010/main">
        <mc:Choice Requires="a14">
          <p:sp>
            <p:nvSpPr>
              <p:cNvPr id="4" name="Rectangle 3"/>
              <p:cNvSpPr/>
              <p:nvPr/>
            </p:nvSpPr>
            <p:spPr>
              <a:xfrm>
                <a:off x="457200" y="4179816"/>
                <a:ext cx="8305800" cy="769441"/>
              </a:xfrm>
              <a:prstGeom prst="rect">
                <a:avLst/>
              </a:prstGeom>
            </p:spPr>
            <p:txBody>
              <a:bodyPr wrap="square">
                <a:spAutoFit/>
              </a:bodyPr>
              <a:lstStyle/>
              <a:p>
                <a:pPr marL="342900" indent="-342900">
                  <a:buFont typeface="Arial" panose="020B0604020202020204" pitchFamily="34" charset="0"/>
                  <a:buChar char="•"/>
                </a:pPr>
                <a:r>
                  <a:rPr lang="en-US" sz="2200" dirty="0">
                    <a:latin typeface="Open Sans" panose="020B0606030504020204" pitchFamily="34" charset="0"/>
                    <a:ea typeface="Open Sans" panose="020B0606030504020204" pitchFamily="34" charset="0"/>
                    <a:cs typeface="Open Sans" panose="020B0606030504020204" pitchFamily="34" charset="0"/>
                  </a:rPr>
                  <a:t>To resolve this problem we add bias term </a:t>
                </a:r>
                <a14:m>
                  <m:oMath xmlns:m="http://schemas.openxmlformats.org/officeDocument/2006/math">
                    <m:r>
                      <a:rPr lang="en-US" sz="2200" i="1" dirty="0">
                        <a:latin typeface="Cambria Math" panose="02040503050406030204" pitchFamily="18" charset="0"/>
                        <a:sym typeface="Symbol"/>
                      </a:rPr>
                      <m:t></m:t>
                    </m:r>
                  </m:oMath>
                </a14:m>
                <a:r>
                  <a:rPr lang="en-US" sz="2200" dirty="0">
                    <a:latin typeface="Open Sans" panose="020B0606030504020204" pitchFamily="34" charset="0"/>
                    <a:ea typeface="Open Sans" panose="020B0606030504020204" pitchFamily="34" charset="0"/>
                    <a:cs typeface="Open Sans" panose="020B0606030504020204" pitchFamily="34" charset="0"/>
                  </a:rPr>
                  <a:t> to the centrality values for all nodes</a:t>
                </a:r>
              </a:p>
            </p:txBody>
          </p:sp>
        </mc:Choice>
        <mc:Fallback xmlns="">
          <p:sp>
            <p:nvSpPr>
              <p:cNvPr id="4" name="Rectangle 3"/>
              <p:cNvSpPr>
                <a:spLocks noRot="1" noChangeAspect="1" noMove="1" noResize="1" noEditPoints="1" noAdjustHandles="1" noChangeArrowheads="1" noChangeShapeType="1" noTextEdit="1"/>
              </p:cNvSpPr>
              <p:nvPr/>
            </p:nvSpPr>
            <p:spPr>
              <a:xfrm>
                <a:off x="457200" y="4179816"/>
                <a:ext cx="8305800" cy="769441"/>
              </a:xfrm>
              <a:prstGeom prst="rect">
                <a:avLst/>
              </a:prstGeom>
              <a:blipFill>
                <a:blip r:embed="rId5"/>
                <a:stretch>
                  <a:fillRect l="-807" t="-5556" r="-954" b="-15079"/>
                </a:stretch>
              </a:blipFill>
            </p:spPr>
            <p:txBody>
              <a:bodyPr/>
              <a:lstStyle/>
              <a:p>
                <a:r>
                  <a:rPr lang="en-US">
                    <a:noFill/>
                  </a:rPr>
                  <a:t> </a:t>
                </a:r>
              </a:p>
            </p:txBody>
          </p:sp>
        </mc:Fallback>
      </mc:AlternateContent>
    </p:spTree>
    <p:extLst>
      <p:ext uri="{BB962C8B-B14F-4D97-AF65-F5344CB8AC3E}">
        <p14:creationId xmlns:p14="http://schemas.microsoft.com/office/powerpoint/2010/main" val="35374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Katz Centrality, cont.</a:t>
            </a:r>
          </a:p>
        </p:txBody>
      </p:sp>
      <p:sp>
        <p:nvSpPr>
          <p:cNvPr id="5" name="Rectangle 4"/>
          <p:cNvSpPr/>
          <p:nvPr/>
        </p:nvSpPr>
        <p:spPr>
          <a:xfrm>
            <a:off x="6095888" y="2133600"/>
            <a:ext cx="1210588"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Bias term</a:t>
            </a:r>
          </a:p>
        </p:txBody>
      </p:sp>
      <p:sp>
        <p:nvSpPr>
          <p:cNvPr id="6" name="Rectangle 5"/>
          <p:cNvSpPr/>
          <p:nvPr/>
        </p:nvSpPr>
        <p:spPr>
          <a:xfrm>
            <a:off x="2604393" y="2133600"/>
            <a:ext cx="1943353"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Controlling term</a:t>
            </a:r>
          </a:p>
        </p:txBody>
      </p:sp>
      <p:cxnSp>
        <p:nvCxnSpPr>
          <p:cNvPr id="7" name="Straight Arrow Connector 6"/>
          <p:cNvCxnSpPr/>
          <p:nvPr/>
        </p:nvCxnSpPr>
        <p:spPr>
          <a:xfrm flipV="1">
            <a:off x="6647389" y="1588543"/>
            <a:ext cx="518728" cy="6418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flipH="1" flipV="1">
            <a:off x="3298372" y="1585799"/>
            <a:ext cx="228601" cy="6177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59484" y="2786770"/>
            <a:ext cx="6445162" cy="584775"/>
          </a:xfrm>
          <a:prstGeom prst="rect">
            <a:avLst/>
          </a:prstGeom>
        </p:spPr>
        <p:txBody>
          <a:bodyPr>
            <a:normAutofit fontScale="92500"/>
          </a:bodyPr>
          <a:lstStyle/>
          <a:p>
            <a:pPr>
              <a:spcBef>
                <a:spcPct val="20000"/>
              </a:spcBef>
            </a:pPr>
            <a:r>
              <a:rPr lang="en-US" sz="3200" dirty="0">
                <a:solidFill>
                  <a:srgbClr val="0D0163"/>
                </a:solidFill>
                <a:latin typeface="Open Sans" panose="020B0606030504020204" pitchFamily="34" charset="0"/>
                <a:ea typeface="Open Sans" panose="020B0606030504020204" pitchFamily="34" charset="0"/>
                <a:cs typeface="Open Sans" panose="020B0606030504020204" pitchFamily="34" charset="0"/>
              </a:rPr>
              <a:t>Rewriting equation in a vector form</a:t>
            </a:r>
          </a:p>
        </p:txBody>
      </p:sp>
      <p:sp>
        <p:nvSpPr>
          <p:cNvPr id="15" name="Rectangle 14"/>
          <p:cNvSpPr/>
          <p:nvPr/>
        </p:nvSpPr>
        <p:spPr>
          <a:xfrm>
            <a:off x="6246798" y="4215399"/>
            <a:ext cx="2304285"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vector of all 1’s</a:t>
            </a:r>
          </a:p>
        </p:txBody>
      </p:sp>
      <p:cxnSp>
        <p:nvCxnSpPr>
          <p:cNvPr id="17" name="Straight Arrow Connector 16"/>
          <p:cNvCxnSpPr>
            <a:endCxn id="3" idx="3"/>
          </p:cNvCxnSpPr>
          <p:nvPr/>
        </p:nvCxnSpPr>
        <p:spPr>
          <a:xfrm flipH="1" flipV="1">
            <a:off x="6208178" y="3736251"/>
            <a:ext cx="878422" cy="4791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664297" y="5282623"/>
            <a:ext cx="2938433" cy="584775"/>
          </a:xfrm>
          <a:prstGeom prst="rect">
            <a:avLst/>
          </a:prstGeom>
        </p:spPr>
        <p:txBody>
          <a:bodyPr wrap="none">
            <a:spAutoFit/>
          </a:bodyPr>
          <a:lstStyle/>
          <a:p>
            <a:r>
              <a:rPr lang="en-US" sz="3200" dirty="0">
                <a:solidFill>
                  <a:srgbClr val="0D0163"/>
                </a:solidFill>
                <a:latin typeface="Open Sans" panose="020B0606030504020204" pitchFamily="34" charset="0"/>
                <a:ea typeface="Open Sans" panose="020B0606030504020204" pitchFamily="34" charset="0"/>
                <a:cs typeface="Open Sans" panose="020B0606030504020204" pitchFamily="34" charset="0"/>
              </a:rPr>
              <a:t>Katz</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sz="3200" dirty="0">
                <a:solidFill>
                  <a:srgbClr val="0D0163"/>
                </a:solidFill>
                <a:latin typeface="Open Sans" panose="020B0606030504020204" pitchFamily="34" charset="0"/>
                <a:ea typeface="Open Sans" panose="020B0606030504020204" pitchFamily="34" charset="0"/>
                <a:cs typeface="Open Sans" panose="020B0606030504020204" pitchFamily="34" charset="0"/>
              </a:rPr>
              <a:t>centrality:</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28178" y="3540822"/>
            <a:ext cx="4080000" cy="390857"/>
          </a:xfrm>
          <a:prstGeom prst="rect">
            <a:avLst/>
          </a:prstGeom>
        </p:spPr>
      </p:pic>
      <p:pic>
        <p:nvPicPr>
          <p:cNvPr id="19" name="Picture 1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43000" y="1209131"/>
            <a:ext cx="6210285" cy="480000"/>
          </a:xfrm>
          <a:prstGeom prst="rect">
            <a:avLst/>
          </a:prstGeom>
        </p:spPr>
      </p:pic>
      <p:pic>
        <p:nvPicPr>
          <p:cNvPr id="13" name="Picture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810000" y="5370440"/>
            <a:ext cx="4249143" cy="409143"/>
          </a:xfrm>
          <a:prstGeom prst="rect">
            <a:avLst/>
          </a:prstGeom>
        </p:spPr>
      </p:pic>
    </p:spTree>
    <p:extLst>
      <p:ext uri="{BB962C8B-B14F-4D97-AF65-F5344CB8AC3E}">
        <p14:creationId xmlns:p14="http://schemas.microsoft.com/office/powerpoint/2010/main" val="425764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Katz Centrality, cont.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305800" cy="5318760"/>
              </a:xfrm>
            </p:spPr>
            <p:txBody>
              <a:bodyPr>
                <a:noAutofit/>
              </a:bodyPr>
              <a:lstStyle/>
              <a:p>
                <a:endParaRPr lang="en-US" sz="2400" dirty="0"/>
              </a:p>
              <a:p>
                <a:endParaRPr lang="en-US" sz="2400" dirty="0"/>
              </a:p>
              <a:p>
                <a:r>
                  <a:rPr lang="en-US" sz="2400" dirty="0"/>
                  <a:t>When </a:t>
                </a:r>
                <a14:m>
                  <m:oMath xmlns:m="http://schemas.openxmlformats.org/officeDocument/2006/math">
                    <m:r>
                      <m:rPr>
                        <m:sty m:val="p"/>
                      </m:rPr>
                      <a:rPr lang="el-GR" sz="2400" i="1" smtClean="0">
                        <a:latin typeface="Cambria Math"/>
                      </a:rPr>
                      <m:t>α</m:t>
                    </m:r>
                  </m:oMath>
                </a14:m>
                <a:r>
                  <a:rPr lang="en-US" sz="2400" dirty="0"/>
                  <a:t>=0, the eigenvector centrality is removed and all nodes get the same centrality value </a:t>
                </a:r>
                <a14:m>
                  <m:oMath xmlns:m="http://schemas.openxmlformats.org/officeDocument/2006/math">
                    <m:r>
                      <a:rPr lang="el-GR" sz="2400" i="1" dirty="0">
                        <a:latin typeface="Cambria Math" panose="02040503050406030204" pitchFamily="18" charset="0"/>
                        <a:ea typeface="Cambria Math" panose="02040503050406030204" pitchFamily="18" charset="0"/>
                      </a:rPr>
                      <m:t>𝛽</m:t>
                    </m:r>
                  </m:oMath>
                </a14:m>
                <a:endParaRPr lang="en-US" sz="2400" dirty="0"/>
              </a:p>
              <a:p>
                <a:pPr lvl="1"/>
                <a:r>
                  <a:rPr lang="en-US" dirty="0"/>
                  <a:t>As </a:t>
                </a:r>
                <a14:m>
                  <m:oMath xmlns:m="http://schemas.openxmlformats.org/officeDocument/2006/math">
                    <m:r>
                      <a:rPr lang="el-GR" i="1" dirty="0" smtClean="0">
                        <a:latin typeface="Cambria Math" panose="02040503050406030204" pitchFamily="18" charset="0"/>
                        <a:ea typeface="Cambria Math" panose="02040503050406030204" pitchFamily="18" charset="0"/>
                      </a:rPr>
                      <m:t>𝛼</m:t>
                    </m:r>
                  </m:oMath>
                </a14:m>
                <a:r>
                  <a:rPr lang="en-US" b="0" i="0" dirty="0"/>
                  <a:t> </a:t>
                </a:r>
                <a:r>
                  <a:rPr lang="en-US" dirty="0"/>
                  <a:t>gets larger the effect of </a:t>
                </a:r>
                <a14:m>
                  <m:oMath xmlns:m="http://schemas.openxmlformats.org/officeDocument/2006/math">
                    <m:r>
                      <a:rPr lang="el-GR" i="1" dirty="0" smtClean="0">
                        <a:latin typeface="Cambria Math" panose="02040503050406030204" pitchFamily="18" charset="0"/>
                        <a:ea typeface="Cambria Math" panose="02040503050406030204" pitchFamily="18" charset="0"/>
                      </a:rPr>
                      <m:t>𝛽</m:t>
                    </m:r>
                  </m:oMath>
                </a14:m>
                <a:r>
                  <a:rPr lang="en-US" dirty="0"/>
                  <a:t> is reduced</a:t>
                </a:r>
              </a:p>
              <a:p>
                <a:endParaRPr lang="en-US" sz="2400" dirty="0"/>
              </a:p>
              <a:p>
                <a:r>
                  <a:rPr lang="en-US" sz="2400" dirty="0"/>
                  <a:t>For the matrix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𝐴</m:t>
                        </m:r>
                      </m:e>
                      <m:sup>
                        <m:r>
                          <a:rPr lang="en-US" sz="2400" b="0" i="1" smtClean="0">
                            <a:latin typeface="Cambria Math" panose="02040503050406030204" pitchFamily="18" charset="0"/>
                            <a:ea typeface="Cambria Math" panose="02040503050406030204" pitchFamily="18" charset="0"/>
                          </a:rPr>
                          <m:t>𝑇</m:t>
                        </m:r>
                      </m:sup>
                    </m:sSup>
                    <m:r>
                      <a:rPr lang="en-US" sz="2400" b="0" i="1" smtClean="0">
                        <a:latin typeface="Cambria Math" panose="02040503050406030204" pitchFamily="18" charset="0"/>
                        <a:ea typeface="Cambria Math" panose="02040503050406030204" pitchFamily="18" charset="0"/>
                      </a:rPr>
                      <m:t>)</m:t>
                    </m:r>
                  </m:oMath>
                </a14:m>
                <a:r>
                  <a:rPr lang="en-US" sz="2400" dirty="0"/>
                  <a:t> to be invertible, we must have </a:t>
                </a:r>
              </a:p>
              <a:p>
                <a:pPr lvl="1"/>
                <a14:m>
                  <m:oMath xmlns:m="http://schemas.openxmlformats.org/officeDocument/2006/math">
                    <m:r>
                      <a:rPr lang="en-US" sz="1800" b="0" i="1" smtClean="0">
                        <a:latin typeface="Cambria Math" panose="02040503050406030204" pitchFamily="18" charset="0"/>
                      </a:rPr>
                      <m:t>𝑑𝑒𝑡</m:t>
                    </m:r>
                    <m:d>
                      <m:dPr>
                        <m:ctrlPr>
                          <a:rPr lang="en-US" sz="1800" b="0" i="1" smtClean="0">
                            <a:latin typeface="Cambria Math" panose="02040503050406030204" pitchFamily="18" charset="0"/>
                          </a:rPr>
                        </m:ctrlPr>
                      </m:dPr>
                      <m:e>
                        <m:r>
                          <a:rPr lang="en-US" sz="1800" i="1">
                            <a:latin typeface="Cambria Math" panose="02040503050406030204" pitchFamily="18" charset="0"/>
                          </a:rPr>
                          <m:t>𝐼</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𝐴</m:t>
                            </m:r>
                          </m:e>
                          <m:sup>
                            <m:r>
                              <a:rPr lang="en-US" sz="1800" i="1">
                                <a:latin typeface="Cambria Math" panose="02040503050406030204" pitchFamily="18" charset="0"/>
                                <a:ea typeface="Cambria Math" panose="02040503050406030204" pitchFamily="18" charset="0"/>
                              </a:rPr>
                              <m:t>𝑇</m:t>
                            </m:r>
                          </m:sup>
                        </m:sSup>
                      </m:e>
                    </m:d>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0</m:t>
                    </m:r>
                  </m:oMath>
                </a14:m>
                <a:r>
                  <a:rPr lang="en-US" sz="1800" dirty="0"/>
                  <a:t>  </a:t>
                </a:r>
              </a:p>
              <a:p>
                <a:pPr lvl="1"/>
                <a:r>
                  <a:rPr lang="en-US" sz="1800" dirty="0"/>
                  <a:t>By rearranging we get </a:t>
                </a:r>
                <a14:m>
                  <m:oMath xmlns:m="http://schemas.openxmlformats.org/officeDocument/2006/math">
                    <m:r>
                      <a:rPr lang="en-US" sz="1800" i="1">
                        <a:latin typeface="Cambria Math" panose="02040503050406030204" pitchFamily="18" charset="0"/>
                      </a:rPr>
                      <m:t>𝑑𝑒𝑡</m:t>
                    </m:r>
                    <m:d>
                      <m:dPr>
                        <m:ctrlPr>
                          <a:rPr lang="en-US" sz="1800" i="1">
                            <a:latin typeface="Cambria Math" panose="02040503050406030204" pitchFamily="18" charset="0"/>
                          </a:rPr>
                        </m:ctrlPr>
                      </m:dPr>
                      <m:e>
                        <m:r>
                          <m:rPr>
                            <m:nor/>
                          </m:rPr>
                          <a:rPr lang="en-US" sz="1800" dirty="0"/>
                          <m:t>A</m:t>
                        </m:r>
                        <m:r>
                          <m:rPr>
                            <m:nor/>
                          </m:rPr>
                          <a:rPr lang="en-US" sz="1800" baseline="30000" dirty="0"/>
                          <m:t>T</m:t>
                        </m:r>
                        <m:r>
                          <a:rPr lang="en-US" sz="1800" i="1">
                            <a:latin typeface="Cambria Math" panose="02040503050406030204" pitchFamily="18" charset="0"/>
                          </a:rPr>
                          <m:t>−</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𝛼</m:t>
                            </m:r>
                          </m:e>
                          <m:sup>
                            <m:r>
                              <a:rPr lang="en-US" sz="1800" b="0" i="1" smtClean="0">
                                <a:latin typeface="Cambria Math" panose="02040503050406030204" pitchFamily="18" charset="0"/>
                                <a:ea typeface="Cambria Math" panose="02040503050406030204" pitchFamily="18" charset="0"/>
                              </a:rPr>
                              <m:t>−1</m:t>
                            </m:r>
                          </m:sup>
                        </m:sSup>
                        <m:r>
                          <a:rPr lang="en-US" sz="1800" b="0" i="1" smtClean="0">
                            <a:latin typeface="Cambria Math" panose="02040503050406030204" pitchFamily="18" charset="0"/>
                            <a:ea typeface="Cambria Math" panose="02040503050406030204" pitchFamily="18" charset="0"/>
                          </a:rPr>
                          <m:t>𝐼</m:t>
                        </m:r>
                      </m:e>
                    </m:d>
                    <m:r>
                      <a:rPr lang="en-US" sz="1800" b="0" i="1"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ea typeface="Cambria Math" panose="02040503050406030204" pitchFamily="18" charset="0"/>
                      </a:rPr>
                      <m:t>0</m:t>
                    </m:r>
                  </m:oMath>
                </a14:m>
                <a:r>
                  <a:rPr lang="en-US" sz="1800" dirty="0"/>
                  <a:t>  </a:t>
                </a:r>
              </a:p>
              <a:p>
                <a:pPr lvl="1"/>
                <a:r>
                  <a:rPr lang="en-US" sz="1800" dirty="0"/>
                  <a:t>This is basically the characteristic equation,</a:t>
                </a:r>
              </a:p>
              <a:p>
                <a:pPr lvl="1"/>
                <a:r>
                  <a:rPr lang="en-US" sz="1800" dirty="0"/>
                  <a:t>The characteristic equation </a:t>
                </a:r>
                <a:r>
                  <a:rPr lang="en-US" sz="1800" b="1" dirty="0"/>
                  <a:t>first</a:t>
                </a:r>
                <a:r>
                  <a:rPr lang="en-US" sz="1800" dirty="0"/>
                  <a:t> becomes zero        		     when the largest eigenvalue equals </a:t>
                </a:r>
                <a14:m>
                  <m:oMath xmlns:m="http://schemas.openxmlformats.org/officeDocument/2006/math">
                    <m:r>
                      <m:rPr>
                        <m:sty m:val="p"/>
                      </m:rPr>
                      <a:rPr lang="el-GR" sz="1800" i="1">
                        <a:latin typeface="Cambria Math"/>
                      </a:rPr>
                      <m:t>α</m:t>
                    </m:r>
                  </m:oMath>
                </a14:m>
                <a:r>
                  <a:rPr lang="en-US" sz="1800" baseline="30000" dirty="0"/>
                  <a:t>-1 </a:t>
                </a:r>
                <a:endParaRPr lang="en-US" baseline="30000" dirty="0"/>
              </a:p>
              <a:p>
                <a:pPr marL="0" indent="0">
                  <a:buNone/>
                </a:pPr>
                <a:endParaRPr lang="en-US" sz="2400" dirty="0"/>
              </a:p>
              <a:p>
                <a:endParaRPr lang="en-US" sz="2400" dirty="0"/>
              </a:p>
              <a:p>
                <a:endParaRPr lang="en-US" sz="2400" dirty="0"/>
              </a:p>
              <a:p>
                <a:pPr marL="0" indent="0">
                  <a:buNone/>
                </a:pP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305800" cy="5318760"/>
              </a:xfrm>
              <a:blipFill rotWithShape="0">
                <a:blip r:embed="rId4"/>
                <a:stretch>
                  <a:fillRect l="-954" r="-1321"/>
                </a:stretch>
              </a:blipFill>
            </p:spPr>
            <p:txBody>
              <a:bodyPr/>
              <a:lstStyle/>
              <a:p>
                <a:r>
                  <a:rPr lang="en-US">
                    <a:noFill/>
                  </a:rPr>
                  <a:t> </a:t>
                </a:r>
              </a:p>
            </p:txBody>
          </p:sp>
        </mc:Fallback>
      </mc:AlternateContent>
      <p:sp>
        <p:nvSpPr>
          <p:cNvPr id="5" name="Rectangle 4"/>
          <p:cNvSpPr/>
          <p:nvPr/>
        </p:nvSpPr>
        <p:spPr>
          <a:xfrm>
            <a:off x="5867400" y="4495800"/>
            <a:ext cx="3276600" cy="923330"/>
          </a:xfrm>
          <a:prstGeom prst="rect">
            <a:avLst/>
          </a:prstGeom>
        </p:spPr>
        <p:txBody>
          <a:bodyPr wrap="square">
            <a:spAutoFit/>
          </a:bodyPr>
          <a:lstStyle/>
          <a:p>
            <a:pPr lvl="1"/>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The largest eigenvalue is easier to compute (power method)</a:t>
            </a:r>
            <a:endParaRPr lang="en-US" b="1" baseline="300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2095500" y="5569654"/>
            <a:ext cx="4572000" cy="276999"/>
          </a:xfrm>
          <a:prstGeom prst="rect">
            <a:avLst/>
          </a:prstGeom>
        </p:spPr>
        <p:txBody>
          <a:bodyPr>
            <a:spAutoFit/>
          </a:bodyPr>
          <a:lstStyle/>
          <a:p>
            <a:endParaRPr lang="en-US" baseline="30000" dirty="0">
              <a:latin typeface="Open Sans" panose="020B0606030504020204"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427455" y="5797122"/>
                <a:ext cx="8354595" cy="400110"/>
              </a:xfrm>
              <a:prstGeom prst="rect">
                <a:avLst/>
              </a:prstGeom>
              <a:ln/>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In practice we select </a:t>
                </a:r>
                <a14:m>
                  <m:oMath xmlns:m="http://schemas.openxmlformats.org/officeDocument/2006/math">
                    <m:r>
                      <a:rPr lang="el-GR" sz="2000" b="1" i="1" dirty="0" smtClean="0">
                        <a:latin typeface="Cambria Math" panose="02040503050406030204" pitchFamily="18" charset="0"/>
                        <a:ea typeface="Open Sans" panose="020B0606030504020204" pitchFamily="34" charset="0"/>
                        <a:cs typeface="Open Sans" panose="020B0606030504020204" pitchFamily="34" charset="0"/>
                      </a:rPr>
                      <m:t>𝜶</m:t>
                    </m:r>
                    <m:r>
                      <a:rPr lang="el-GR" sz="2000" b="1" i="1" dirty="0" smtClean="0">
                        <a:latin typeface="Cambria Math" panose="02040503050406030204" pitchFamily="18" charset="0"/>
                        <a:ea typeface="Open Sans" panose="020B0606030504020204" pitchFamily="34" charset="0"/>
                        <a:cs typeface="Open Sans" panose="020B0606030504020204" pitchFamily="34" charset="0"/>
                      </a:rPr>
                      <m:t> &lt; </m:t>
                    </m:r>
                    <m:r>
                      <a:rPr lang="en-US" sz="2000" b="1" i="1" dirty="0">
                        <a:latin typeface="Cambria Math" panose="02040503050406030204" pitchFamily="18" charset="0"/>
                        <a:ea typeface="Open Sans" panose="020B0606030504020204" pitchFamily="34" charset="0"/>
                        <a:cs typeface="Open Sans" panose="020B0606030504020204" pitchFamily="34" charset="0"/>
                      </a:rPr>
                      <m:t>𝟏</m:t>
                    </m:r>
                    <m:r>
                      <a:rPr lang="en-US" sz="2000" b="1" i="1" dirty="0">
                        <a:latin typeface="Cambria Math" panose="02040503050406030204" pitchFamily="18" charset="0"/>
                        <a:ea typeface="Open Sans" panose="020B0606030504020204" pitchFamily="34" charset="0"/>
                        <a:cs typeface="Open Sans" panose="020B0606030504020204" pitchFamily="34" charset="0"/>
                      </a:rPr>
                      <m:t>/</m:t>
                    </m:r>
                    <m:r>
                      <a:rPr lang="el-GR" sz="2000" b="1" i="1" dirty="0">
                        <a:latin typeface="Cambria Math" panose="02040503050406030204" pitchFamily="18" charset="0"/>
                        <a:ea typeface="Open Sans" panose="020B0606030504020204" pitchFamily="34" charset="0"/>
                        <a:cs typeface="Open Sans" panose="020B0606030504020204" pitchFamily="34" charset="0"/>
                      </a:rPr>
                      <m:t>𝝀</m:t>
                    </m:r>
                  </m:oMath>
                </a14:m>
                <a:r>
                  <a:rPr lang="en-US" sz="2000" dirty="0">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r>
                      <a:rPr lang="el-GR" sz="2000" i="1" dirty="0">
                        <a:latin typeface="Cambria Math" panose="02040503050406030204" pitchFamily="18" charset="0"/>
                        <a:cs typeface="Microsoft Sans Serif" panose="020B0604020202020204" pitchFamily="34" charset="0"/>
                      </a:rPr>
                      <m:t>𝜆</m:t>
                    </m:r>
                    <m:r>
                      <a:rPr lang="en-US" sz="2000" i="1" dirty="0">
                        <a:latin typeface="Cambria Math" panose="02040503050406030204" pitchFamily="18" charset="0"/>
                        <a:cs typeface="Microsoft Sans Serif" panose="020B0604020202020204" pitchFamily="34" charset="0"/>
                      </a:rPr>
                      <m:t> </m:t>
                    </m:r>
                  </m:oMath>
                </a14:m>
                <a:r>
                  <a:rPr lang="en-US" sz="2000" dirty="0">
                    <a:latin typeface="Open Sans" panose="020B0606030504020204" pitchFamily="34" charset="0"/>
                    <a:ea typeface="Open Sans" panose="020B0606030504020204" pitchFamily="34" charset="0"/>
                    <a:cs typeface="Open Sans" panose="020B0606030504020204" pitchFamily="34" charset="0"/>
                  </a:rPr>
                  <a:t>is the largest eigenvalue of </a:t>
                </a:r>
                <a14:m>
                  <m:oMath xmlns:m="http://schemas.openxmlformats.org/officeDocument/2006/math">
                    <m:r>
                      <a:rPr lang="en-US" sz="2000" b="1" i="1" dirty="0">
                        <a:latin typeface="Cambria Math" panose="02040503050406030204" pitchFamily="18" charset="0"/>
                      </a:rPr>
                      <m:t>𝑨</m:t>
                    </m:r>
                    <m:r>
                      <a:rPr lang="en-US" sz="2000" b="1" i="1" baseline="30000" dirty="0">
                        <a:latin typeface="Cambria Math" panose="02040503050406030204" pitchFamily="18" charset="0"/>
                      </a:rPr>
                      <m:t>𝑻</m:t>
                    </m:r>
                  </m:oMath>
                </a14:m>
                <a:endParaRPr lang="en-US" sz="2000" b="1" baseline="30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7455" y="5797122"/>
                <a:ext cx="8354595" cy="400110"/>
              </a:xfrm>
              <a:prstGeom prst="rect">
                <a:avLst/>
              </a:prstGeom>
              <a:blipFill rotWithShape="0">
                <a:blip r:embed="rId5"/>
                <a:stretch>
                  <a:fillRect/>
                </a:stretch>
              </a:blipFill>
              <a:ln/>
            </p:spPr>
            <p:txBody>
              <a:bodyPr/>
              <a:lstStyle/>
              <a:p>
                <a:r>
                  <a:rPr lang="en-US">
                    <a:noFill/>
                  </a:rPr>
                  <a:t> </a:t>
                </a:r>
              </a:p>
            </p:txBody>
          </p:sp>
        </mc:Fallback>
      </mc:AlternateContent>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71600" y="1209131"/>
            <a:ext cx="6210285" cy="480000"/>
          </a:xfrm>
          <a:prstGeom prst="rect">
            <a:avLst/>
          </a:prstGeom>
        </p:spPr>
      </p:pic>
    </p:spTree>
    <p:extLst>
      <p:ext uri="{BB962C8B-B14F-4D97-AF65-F5344CB8AC3E}">
        <p14:creationId xmlns:p14="http://schemas.microsoft.com/office/powerpoint/2010/main" val="298298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The Eigenvalues are -1.68, -1.0, -1.0, 0.35, 3.32</a:t>
                </a:r>
              </a:p>
              <a:p>
                <a:r>
                  <a:rPr lang="en-US" dirty="0"/>
                  <a:t>We assume </a:t>
                </a:r>
                <a:r>
                  <a:rPr lang="el-GR" i="0" dirty="0"/>
                  <a:t>α</a:t>
                </a:r>
                <a:r>
                  <a:rPr lang="en-US" dirty="0"/>
                  <a:t>=0.25 &lt; 1/3.32 and </a:t>
                </a:r>
                <a14:m>
                  <m:oMath xmlns:m="http://schemas.openxmlformats.org/officeDocument/2006/math">
                    <m:r>
                      <a:rPr lang="el-GR" i="1" dirty="0">
                        <a:latin typeface="Cambria Math" panose="02040503050406030204" pitchFamily="18" charset="0"/>
                        <a:ea typeface="Cambria Math" panose="02040503050406030204" pitchFamily="18" charset="0"/>
                      </a:rPr>
                      <m:t>𝛽</m:t>
                    </m:r>
                    <m:r>
                      <a:rPr lang="en-US" b="0" i="1" dirty="0" smtClean="0">
                        <a:latin typeface="Cambria Math" panose="02040503050406030204" pitchFamily="18" charset="0"/>
                        <a:ea typeface="Cambria Math" panose="02040503050406030204" pitchFamily="18" charset="0"/>
                      </a:rPr>
                      <m:t>=0.2</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33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Katz Centrality Example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1261989"/>
            <a:ext cx="3454524" cy="1888473"/>
          </a:xfrm>
          <a:prstGeom prst="rect">
            <a:avLst/>
          </a:prstGeom>
        </p:spPr>
      </p:pic>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27402" y="1066798"/>
            <a:ext cx="5131428" cy="2278857"/>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09800" y="4866322"/>
            <a:ext cx="4196571" cy="1519238"/>
          </a:xfrm>
          <a:prstGeom prst="rect">
            <a:avLst/>
          </a:prstGeom>
        </p:spPr>
      </p:pic>
      <p:grpSp>
        <p:nvGrpSpPr>
          <p:cNvPr id="7" name="Group 6"/>
          <p:cNvGrpSpPr/>
          <p:nvPr/>
        </p:nvGrpSpPr>
        <p:grpSpPr>
          <a:xfrm>
            <a:off x="822960" y="1143000"/>
            <a:ext cx="5425440" cy="4648202"/>
            <a:chOff x="822960" y="1143000"/>
            <a:chExt cx="5425440" cy="4648202"/>
          </a:xfrm>
        </p:grpSpPr>
        <p:sp>
          <p:nvSpPr>
            <p:cNvPr id="9" name="Oval 8"/>
            <p:cNvSpPr/>
            <p:nvPr/>
          </p:nvSpPr>
          <p:spPr>
            <a:xfrm>
              <a:off x="5715000" y="5166360"/>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p:cNvSpPr/>
            <p:nvPr/>
          </p:nvSpPr>
          <p:spPr>
            <a:xfrm>
              <a:off x="5715000" y="5486402"/>
              <a:ext cx="5334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3" name="Oval 12"/>
            <p:cNvSpPr/>
            <p:nvPr/>
          </p:nvSpPr>
          <p:spPr>
            <a:xfrm>
              <a:off x="822960" y="1143000"/>
              <a:ext cx="762000" cy="8224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4" name="Oval 13"/>
            <p:cNvSpPr/>
            <p:nvPr/>
          </p:nvSpPr>
          <p:spPr>
            <a:xfrm>
              <a:off x="1600200" y="1794985"/>
              <a:ext cx="762000" cy="8224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6" name="Rectangle 15"/>
          <p:cNvSpPr/>
          <p:nvPr/>
        </p:nvSpPr>
        <p:spPr>
          <a:xfrm>
            <a:off x="6629400" y="5302775"/>
            <a:ext cx="2057400" cy="923330"/>
          </a:xfrm>
          <a:prstGeom prst="rect">
            <a:avLst/>
          </a:prstGeom>
        </p:spPr>
        <p:txBody>
          <a:bodyPr wrap="square">
            <a:spAutoFit/>
          </a:bodyPr>
          <a:lstStyle/>
          <a:p>
            <a:pPr lvl="1"/>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Most important </a:t>
            </a:r>
          </a:p>
          <a:p>
            <a:pPr lvl="1"/>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nodes!</a:t>
            </a:r>
            <a:endParaRPr lang="en-US" b="1" baseline="300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7696200" y="3657600"/>
            <a:ext cx="838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7" name="Rectangle 16"/>
          <p:cNvSpPr/>
          <p:nvPr/>
        </p:nvSpPr>
        <p:spPr>
          <a:xfrm>
            <a:off x="4308085" y="4112894"/>
            <a:ext cx="1178315"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9601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a:t>
            </a:r>
          </a:p>
        </p:txBody>
      </p:sp>
      <p:sp>
        <p:nvSpPr>
          <p:cNvPr id="3" name="Content Placeholder 2"/>
          <p:cNvSpPr>
            <a:spLocks noGrp="1"/>
          </p:cNvSpPr>
          <p:nvPr>
            <p:ph idx="1"/>
          </p:nvPr>
        </p:nvSpPr>
        <p:spPr/>
        <p:txBody>
          <a:bodyPr>
            <a:normAutofit fontScale="92500"/>
          </a:bodyPr>
          <a:lstStyle/>
          <a:p>
            <a:r>
              <a:rPr lang="en-US" dirty="0"/>
              <a:t>Problem with Katz Centrality: </a:t>
            </a:r>
          </a:p>
          <a:p>
            <a:pPr lvl="1"/>
            <a:r>
              <a:rPr lang="en-US" dirty="0"/>
              <a:t>In directed graphs, once a node becomes an authority (high centrality), it passes </a:t>
            </a:r>
            <a:r>
              <a:rPr lang="en-US" b="1" dirty="0"/>
              <a:t>all </a:t>
            </a:r>
            <a:r>
              <a:rPr lang="en-US" dirty="0"/>
              <a:t>its centrality along </a:t>
            </a:r>
            <a:r>
              <a:rPr lang="en-US" b="1" dirty="0"/>
              <a:t>all </a:t>
            </a:r>
            <a:r>
              <a:rPr lang="en-US" dirty="0"/>
              <a:t>of its out-links</a:t>
            </a:r>
          </a:p>
          <a:p>
            <a:pPr lvl="1"/>
            <a:endParaRPr lang="en-US" dirty="0"/>
          </a:p>
          <a:p>
            <a:r>
              <a:rPr lang="en-US" dirty="0"/>
              <a:t>This is less desirable since not everyone known by a well-known person is well-known</a:t>
            </a:r>
          </a:p>
          <a:p>
            <a:endParaRPr lang="en-US" dirty="0"/>
          </a:p>
          <a:p>
            <a:r>
              <a:rPr lang="en-US" b="1" dirty="0"/>
              <a:t>Solution?</a:t>
            </a:r>
          </a:p>
          <a:p>
            <a:pPr lvl="1"/>
            <a:r>
              <a:rPr lang="en-US" dirty="0"/>
              <a:t>We can divide the value of passed centrality by the number of outgoing links, i.e., out-degree of that node </a:t>
            </a:r>
          </a:p>
          <a:p>
            <a:pPr lvl="1"/>
            <a:r>
              <a:rPr lang="en-US" dirty="0"/>
              <a:t>Each connected neighbor gets a fraction of the source node’s centrality</a:t>
            </a:r>
          </a:p>
        </p:txBody>
      </p:sp>
    </p:spTree>
    <p:extLst>
      <p:ext uri="{BB962C8B-B14F-4D97-AF65-F5344CB8AC3E}">
        <p14:creationId xmlns:p14="http://schemas.microsoft.com/office/powerpoint/2010/main" val="2163803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cont.</a:t>
            </a:r>
          </a:p>
        </p:txBody>
      </p:sp>
      <p:sp>
        <p:nvSpPr>
          <p:cNvPr id="10" name="Left Brace 9"/>
          <p:cNvSpPr/>
          <p:nvPr/>
        </p:nvSpPr>
        <p:spPr>
          <a:xfrm>
            <a:off x="52969" y="2819400"/>
            <a:ext cx="266700" cy="708477"/>
          </a:xfrm>
          <a:prstGeom prst="leftBrace">
            <a:avLst>
              <a:gd name="adj1" fmla="val 3282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Open Sans" panose="020B0606030504020204" pitchFamily="34" charset="0"/>
            </a:endParaRPr>
          </a:p>
        </p:txBody>
      </p:sp>
      <p:sp>
        <p:nvSpPr>
          <p:cNvPr id="11" name="Right Arrow 10"/>
          <p:cNvSpPr/>
          <p:nvPr/>
        </p:nvSpPr>
        <p:spPr>
          <a:xfrm rot="5400000">
            <a:off x="4137636" y="205740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6" name="TextBox 5"/>
          <p:cNvSpPr txBox="1"/>
          <p:nvPr/>
        </p:nvSpPr>
        <p:spPr>
          <a:xfrm>
            <a:off x="157744" y="1665250"/>
            <a:ext cx="1613906" cy="1015663"/>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0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What if the degree is zero?</a:t>
            </a:r>
          </a:p>
        </p:txBody>
      </p:sp>
      <p:pic>
        <p:nvPicPr>
          <p:cNvPr id="9" name="Picture 8"/>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822690" y="1033371"/>
            <a:ext cx="5163428" cy="656000"/>
          </a:xfrm>
          <a:prstGeom prst="rect">
            <a:avLst/>
          </a:prstGeom>
        </p:spPr>
      </p:pic>
      <p:pic>
        <p:nvPicPr>
          <p:cNvPr id="13" name="Picture 1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399257" y="2667000"/>
            <a:ext cx="3849143" cy="425143"/>
          </a:xfrm>
          <a:prstGeom prst="rect">
            <a:avLst/>
          </a:prstGeom>
        </p:spPr>
      </p:pic>
      <p:pic>
        <p:nvPicPr>
          <p:cNvPr id="14" name="Picture 1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71277" y="3261103"/>
            <a:ext cx="3174095" cy="265143"/>
          </a:xfrm>
          <a:prstGeom prst="rect">
            <a:avLst/>
          </a:prstGeom>
        </p:spPr>
      </p:pic>
      <p:pic>
        <p:nvPicPr>
          <p:cNvPr id="15" name="Picture 1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04033" y="2888720"/>
            <a:ext cx="885333" cy="304762"/>
          </a:xfrm>
          <a:prstGeom prst="rect">
            <a:avLst/>
          </a:prstGeom>
        </p:spPr>
      </p:pic>
      <p:sp>
        <p:nvSpPr>
          <p:cNvPr id="18" name="Right Arrow 17"/>
          <p:cNvSpPr/>
          <p:nvPr/>
        </p:nvSpPr>
        <p:spPr>
          <a:xfrm rot="5400000">
            <a:off x="4137636" y="342900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9" name="Right Arrow 18"/>
          <p:cNvSpPr/>
          <p:nvPr/>
        </p:nvSpPr>
        <p:spPr>
          <a:xfrm rot="20587722">
            <a:off x="1691624" y="2875406"/>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16" name="Picture 1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371725" y="4070657"/>
            <a:ext cx="4500571" cy="425143"/>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232041" y="4974603"/>
                <a:ext cx="8530959" cy="1200329"/>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Similar to Katz Centrality, in practice, </a:t>
                </a:r>
                <a14:m>
                  <m:oMath xmlns:m="http://schemas.openxmlformats.org/officeDocument/2006/math">
                    <m:r>
                      <a:rPr lang="el-GR" sz="2400" b="1" i="1" dirty="0">
                        <a:latin typeface="Cambria Math" panose="02040503050406030204" pitchFamily="18" charset="0"/>
                        <a:ea typeface="Open Sans" panose="020B0606030504020204" pitchFamily="34" charset="0"/>
                        <a:cs typeface="Open Sans" panose="020B0606030504020204" pitchFamily="34" charset="0"/>
                      </a:rPr>
                      <m:t>𝜶</m:t>
                    </m:r>
                    <m:r>
                      <a:rPr lang="el-GR" sz="2400" b="1" i="1" dirty="0">
                        <a:latin typeface="Cambria Math" panose="02040503050406030204" pitchFamily="18" charset="0"/>
                        <a:ea typeface="Open Sans" panose="020B0606030504020204" pitchFamily="34" charset="0"/>
                        <a:cs typeface="Open Sans" panose="020B0606030504020204" pitchFamily="34" charset="0"/>
                      </a:rPr>
                      <m:t> &lt; </m:t>
                    </m:r>
                    <m:r>
                      <a:rPr lang="en-US" sz="2400" b="1" i="1" dirty="0">
                        <a:latin typeface="Cambria Math" panose="02040503050406030204" pitchFamily="18" charset="0"/>
                        <a:ea typeface="Open Sans" panose="020B0606030504020204" pitchFamily="34" charset="0"/>
                        <a:cs typeface="Open Sans" panose="020B0606030504020204" pitchFamily="34" charset="0"/>
                      </a:rPr>
                      <m:t>𝟏</m:t>
                    </m:r>
                    <m:r>
                      <a:rPr lang="en-US" sz="2400" b="1" i="1" dirty="0">
                        <a:latin typeface="Cambria Math" panose="02040503050406030204" pitchFamily="18" charset="0"/>
                        <a:ea typeface="Open Sans" panose="020B0606030504020204" pitchFamily="34" charset="0"/>
                        <a:cs typeface="Open Sans" panose="020B0606030504020204" pitchFamily="34" charset="0"/>
                      </a:rPr>
                      <m:t>/</m:t>
                    </m:r>
                    <m:r>
                      <a:rPr lang="el-GR" sz="2400" b="1" i="1" dirty="0">
                        <a:latin typeface="Cambria Math" panose="02040503050406030204" pitchFamily="18" charset="0"/>
                        <a:ea typeface="Open Sans" panose="020B0606030504020204" pitchFamily="34" charset="0"/>
                        <a:cs typeface="Open Sans" panose="020B0606030504020204" pitchFamily="34" charset="0"/>
                      </a:rPr>
                      <m:t>𝝀</m:t>
                    </m:r>
                  </m:oMath>
                </a14:m>
                <a:r>
                  <a:rPr lang="en-US" sz="2400" dirty="0">
                    <a:latin typeface="Open Sans" panose="020B0606030504020204" pitchFamily="34" charset="0"/>
                    <a:ea typeface="Open Sans" panose="020B0606030504020204" pitchFamily="34" charset="0"/>
                    <a:cs typeface="Open Sans" panose="020B0606030504020204" pitchFamily="34" charset="0"/>
                  </a:rPr>
                  <a:t>, where </a:t>
                </a:r>
                <a14:m>
                  <m:oMath xmlns:m="http://schemas.openxmlformats.org/officeDocument/2006/math">
                    <m:r>
                      <a:rPr lang="el-GR" sz="2400" i="1" dirty="0">
                        <a:latin typeface="Cambria Math" panose="02040503050406030204" pitchFamily="18" charset="0"/>
                        <a:cs typeface="Microsoft Sans Serif" panose="020B0604020202020204" pitchFamily="34" charset="0"/>
                      </a:rPr>
                      <m:t>𝜆</m:t>
                    </m:r>
                    <m:r>
                      <a:rPr lang="en-US" sz="2400" i="1" dirty="0">
                        <a:latin typeface="Cambria Math" panose="02040503050406030204" pitchFamily="18" charset="0"/>
                        <a:cs typeface="Microsoft Sans Serif" panose="020B0604020202020204" pitchFamily="34" charset="0"/>
                      </a:rPr>
                      <m:t> </m:t>
                    </m:r>
                  </m:oMath>
                </a14:m>
                <a:r>
                  <a:rPr lang="en-US" sz="2400" dirty="0">
                    <a:latin typeface="Open Sans" panose="020B0606030504020204" pitchFamily="34" charset="0"/>
                    <a:ea typeface="Open Sans" panose="020B0606030504020204" pitchFamily="34" charset="0"/>
                    <a:cs typeface="Open Sans" panose="020B0606030504020204" pitchFamily="34" charset="0"/>
                  </a:rPr>
                  <a:t>is the largest eigenvalue of </a:t>
                </a:r>
                <a14:m>
                  <m:oMath xmlns:m="http://schemas.openxmlformats.org/officeDocument/2006/math">
                    <m:sSup>
                      <m:sSupPr>
                        <m:ctrlPr>
                          <a:rPr lang="en-US" sz="2400" i="1" dirty="0" smtClean="0">
                            <a:latin typeface="Cambria Math" panose="02040503050406030204" pitchFamily="18" charset="0"/>
                            <a:ea typeface="Open Sans" panose="020B0606030504020204" pitchFamily="34" charset="0"/>
                            <a:cs typeface="Open Sans" panose="020B0606030504020204" pitchFamily="34" charset="0"/>
                          </a:rPr>
                        </m:ctrlPr>
                      </m:sSupPr>
                      <m:e>
                        <m:r>
                          <a:rPr lang="en-US" sz="2400" b="0" i="1" dirty="0" smtClean="0">
                            <a:latin typeface="Cambria Math" panose="02040503050406030204" pitchFamily="18" charset="0"/>
                            <a:ea typeface="Open Sans" panose="020B0606030504020204" pitchFamily="34" charset="0"/>
                            <a:cs typeface="Open Sans" panose="020B0606030504020204" pitchFamily="34" charset="0"/>
                          </a:rPr>
                          <m:t>𝐴</m:t>
                        </m:r>
                      </m:e>
                      <m:sup>
                        <m:r>
                          <a:rPr lang="en-US" sz="2400" b="0" i="1" dirty="0" smtClean="0">
                            <a:latin typeface="Cambria Math" panose="02040503050406030204" pitchFamily="18" charset="0"/>
                            <a:ea typeface="Open Sans" panose="020B0606030504020204" pitchFamily="34" charset="0"/>
                            <a:cs typeface="Open Sans" panose="020B0606030504020204" pitchFamily="34" charset="0"/>
                          </a:rPr>
                          <m:t>𝑇</m:t>
                        </m:r>
                      </m:sup>
                    </m:sSup>
                    <m:sSup>
                      <m:sSupPr>
                        <m:ctrlPr>
                          <a:rPr lang="en-US" sz="2400" i="1" dirty="0">
                            <a:latin typeface="Cambria Math" panose="02040503050406030204" pitchFamily="18" charset="0"/>
                            <a:ea typeface="Open Sans" panose="020B0606030504020204" pitchFamily="34" charset="0"/>
                            <a:cs typeface="Open Sans" panose="020B0606030504020204" pitchFamily="34" charset="0"/>
                          </a:rPr>
                        </m:ctrlPr>
                      </m:sSupPr>
                      <m:e>
                        <m:r>
                          <a:rPr lang="en-US" sz="2400" b="0" i="1" dirty="0" smtClean="0">
                            <a:latin typeface="Cambria Math" panose="02040503050406030204" pitchFamily="18" charset="0"/>
                            <a:ea typeface="Open Sans" panose="020B0606030504020204" pitchFamily="34" charset="0"/>
                            <a:cs typeface="Open Sans" panose="020B0606030504020204" pitchFamily="34" charset="0"/>
                          </a:rPr>
                          <m:t>𝐷</m:t>
                        </m:r>
                      </m:e>
                      <m:sup>
                        <m:r>
                          <a:rPr lang="en-US" sz="2400" b="0" i="1" dirty="0" smtClean="0">
                            <a:latin typeface="Cambria Math" panose="02040503050406030204" pitchFamily="18" charset="0"/>
                            <a:ea typeface="Open Sans" panose="020B0606030504020204" pitchFamily="34" charset="0"/>
                            <a:cs typeface="Open Sans" panose="020B0606030504020204" pitchFamily="34" charset="0"/>
                          </a:rPr>
                          <m:t>−1</m:t>
                        </m:r>
                      </m:sup>
                    </m:sSup>
                  </m:oMath>
                </a14:m>
                <a:r>
                  <a:rPr lang="en-US" sz="2400" dirty="0">
                    <a:latin typeface="Open Sans" panose="020B0606030504020204" pitchFamily="34" charset="0"/>
                    <a:ea typeface="Open Sans" panose="020B0606030504020204" pitchFamily="34" charset="0"/>
                    <a:cs typeface="Open Sans" panose="020B0606030504020204" pitchFamily="34" charset="0"/>
                  </a:rPr>
                  <a:t>. In undirected graphs, the largest eigenvalue of </a:t>
                </a:r>
                <a14:m>
                  <m:oMath xmlns:m="http://schemas.openxmlformats.org/officeDocument/2006/math">
                    <m:sSup>
                      <m:sSupPr>
                        <m:ctrlPr>
                          <a:rPr lang="en-US" sz="2400" i="1" dirty="0">
                            <a:latin typeface="Cambria Math" panose="02040503050406030204" pitchFamily="18" charset="0"/>
                            <a:ea typeface="Open Sans" panose="020B0606030504020204" pitchFamily="34" charset="0"/>
                            <a:cs typeface="Open Sans" panose="020B0606030504020204" pitchFamily="34" charset="0"/>
                          </a:rPr>
                        </m:ctrlPr>
                      </m:sSupPr>
                      <m:e>
                        <m:r>
                          <a:rPr lang="en-US" sz="2400" i="1" dirty="0">
                            <a:latin typeface="Cambria Math" panose="02040503050406030204" pitchFamily="18" charset="0"/>
                            <a:ea typeface="Open Sans" panose="020B0606030504020204" pitchFamily="34" charset="0"/>
                            <a:cs typeface="Open Sans" panose="020B0606030504020204" pitchFamily="34" charset="0"/>
                          </a:rPr>
                          <m:t>𝐴</m:t>
                        </m:r>
                      </m:e>
                      <m:sup>
                        <m:r>
                          <a:rPr lang="en-US" sz="2400" i="1" dirty="0">
                            <a:latin typeface="Cambria Math" panose="02040503050406030204" pitchFamily="18" charset="0"/>
                            <a:ea typeface="Open Sans" panose="020B0606030504020204" pitchFamily="34" charset="0"/>
                            <a:cs typeface="Open Sans" panose="020B0606030504020204" pitchFamily="34" charset="0"/>
                          </a:rPr>
                          <m:t>𝑇</m:t>
                        </m:r>
                      </m:sup>
                    </m:sSup>
                    <m:sSup>
                      <m:sSupPr>
                        <m:ctrlPr>
                          <a:rPr lang="en-US" sz="2400" i="1" dirty="0">
                            <a:latin typeface="Cambria Math" panose="02040503050406030204" pitchFamily="18" charset="0"/>
                            <a:ea typeface="Open Sans" panose="020B0606030504020204" pitchFamily="34" charset="0"/>
                            <a:cs typeface="Open Sans" panose="020B0606030504020204" pitchFamily="34" charset="0"/>
                          </a:rPr>
                        </m:ctrlPr>
                      </m:sSupPr>
                      <m:e>
                        <m:r>
                          <a:rPr lang="en-US" sz="2400" i="1" dirty="0">
                            <a:latin typeface="Cambria Math" panose="02040503050406030204" pitchFamily="18" charset="0"/>
                            <a:ea typeface="Open Sans" panose="020B0606030504020204" pitchFamily="34" charset="0"/>
                            <a:cs typeface="Open Sans" panose="020B0606030504020204" pitchFamily="34" charset="0"/>
                          </a:rPr>
                          <m:t>𝐷</m:t>
                        </m:r>
                      </m:e>
                      <m:sup>
                        <m:r>
                          <a:rPr lang="en-US" sz="2400" i="1" dirty="0">
                            <a:latin typeface="Cambria Math" panose="02040503050406030204" pitchFamily="18" charset="0"/>
                            <a:ea typeface="Open Sans" panose="020B0606030504020204" pitchFamily="34" charset="0"/>
                            <a:cs typeface="Open Sans" panose="020B0606030504020204" pitchFamily="34" charset="0"/>
                          </a:rPr>
                          <m:t>−1</m:t>
                        </m:r>
                      </m:sup>
                    </m:sSup>
                  </m:oMath>
                </a14:m>
                <a:r>
                  <a:rPr lang="en-US" sz="2400" dirty="0">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r>
                      <a:rPr lang="el-GR" sz="2400" b="1" i="1" dirty="0">
                        <a:latin typeface="Cambria Math" panose="02040503050406030204" pitchFamily="18" charset="0"/>
                        <a:ea typeface="Open Sans" panose="020B0606030504020204" pitchFamily="34" charset="0"/>
                        <a:cs typeface="Open Sans" panose="020B0606030504020204" pitchFamily="34" charset="0"/>
                      </a:rPr>
                      <m:t>𝝀</m:t>
                    </m:r>
                    <m:r>
                      <a:rPr lang="el-GR" sz="2400" b="1" i="1" dirty="0">
                        <a:latin typeface="Cambria Math" panose="02040503050406030204" pitchFamily="18" charset="0"/>
                        <a:ea typeface="Open Sans" panose="020B0606030504020204" pitchFamily="34" charset="0"/>
                        <a:cs typeface="Open Sans" panose="020B0606030504020204" pitchFamily="34" charset="0"/>
                      </a:rPr>
                      <m:t> </m:t>
                    </m:r>
                  </m:oMath>
                </a14:m>
                <a:r>
                  <a:rPr lang="en-US" sz="2400" dirty="0">
                    <a:latin typeface="Open Sans" panose="020B0606030504020204" pitchFamily="34" charset="0"/>
                    <a:ea typeface="Open Sans" panose="020B0606030504020204" pitchFamily="34" charset="0"/>
                    <a:cs typeface="Open Sans" panose="020B0606030504020204" pitchFamily="34" charset="0"/>
                  </a:rPr>
                  <a:t>= 1; therefore, </a:t>
                </a:r>
                <a14:m>
                  <m:oMath xmlns:m="http://schemas.openxmlformats.org/officeDocument/2006/math">
                    <m:r>
                      <a:rPr lang="el-GR" sz="2400" b="1" i="1" dirty="0">
                        <a:latin typeface="Cambria Math" panose="02040503050406030204" pitchFamily="18" charset="0"/>
                        <a:ea typeface="Open Sans" panose="020B0606030504020204" pitchFamily="34" charset="0"/>
                        <a:cs typeface="Open Sans" panose="020B0606030504020204" pitchFamily="34" charset="0"/>
                      </a:rPr>
                      <m:t>𝜶</m:t>
                    </m:r>
                    <m:r>
                      <a:rPr lang="el-GR" sz="2400" b="1" i="1" dirty="0">
                        <a:latin typeface="Cambria Math" panose="02040503050406030204" pitchFamily="18" charset="0"/>
                        <a:ea typeface="Open Sans" panose="020B0606030504020204" pitchFamily="34" charset="0"/>
                        <a:cs typeface="Open Sans" panose="020B0606030504020204" pitchFamily="34" charset="0"/>
                      </a:rPr>
                      <m:t> &lt; </m:t>
                    </m:r>
                    <m:r>
                      <a:rPr lang="en-US" sz="2400" b="1" i="1" dirty="0">
                        <a:latin typeface="Cambria Math" panose="02040503050406030204" pitchFamily="18" charset="0"/>
                        <a:ea typeface="Open Sans" panose="020B0606030504020204" pitchFamily="34" charset="0"/>
                        <a:cs typeface="Open Sans" panose="020B0606030504020204" pitchFamily="34" charset="0"/>
                      </a:rPr>
                      <m:t>𝟏</m:t>
                    </m:r>
                  </m:oMath>
                </a14:m>
                <a:r>
                  <a:rPr lang="en-US" sz="2400" dirty="0">
                    <a:latin typeface="Open Sans" panose="020B0606030504020204" pitchFamily="34" charset="0"/>
                    <a:ea typeface="Open Sans" panose="020B0606030504020204" pitchFamily="34" charset="0"/>
                    <a:cs typeface="Open Sans" panose="020B0606030504020204" pitchFamily="34" charset="0"/>
                  </a:rPr>
                  <a:t>.</a:t>
                </a:r>
                <a:endPar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32041" y="4974603"/>
                <a:ext cx="8530959" cy="1200329"/>
              </a:xfrm>
              <a:prstGeom prst="rect">
                <a:avLst/>
              </a:prstGeom>
              <a:blipFill rotWithShape="0">
                <a:blip r:embed="rId12"/>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80765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P spid="18" grpId="0" animBg="1"/>
      <p:bldP spid="19"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assume </a:t>
                </a:r>
                <a:r>
                  <a:rPr lang="el-GR" i="0" dirty="0"/>
                  <a:t>α</a:t>
                </a:r>
                <a:r>
                  <a:rPr lang="en-US" dirty="0"/>
                  <a:t>=0.95 &lt; 1 and and </a:t>
                </a:r>
                <a14:m>
                  <m:oMath xmlns:m="http://schemas.openxmlformats.org/officeDocument/2006/math">
                    <m:r>
                      <a:rPr lang="el-GR" i="1" dirty="0">
                        <a:latin typeface="Cambria Math" panose="02040503050406030204" pitchFamily="18" charset="0"/>
                        <a:ea typeface="Cambria Math" panose="02040503050406030204" pitchFamily="18" charset="0"/>
                      </a:rPr>
                      <m:t>𝛽</m:t>
                    </m:r>
                    <m:r>
                      <a:rPr lang="en-US" i="1" dirty="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333" t="-1145"/>
                </a:stretch>
              </a:blipFill>
            </p:spPr>
            <p:txBody>
              <a:bodyPr/>
              <a:lstStyle/>
              <a:p>
                <a:r>
                  <a:rPr lang="en-US">
                    <a:noFill/>
                  </a:rPr>
                  <a:t> </a:t>
                </a:r>
              </a:p>
            </p:txBody>
          </p:sp>
        </mc:Fallback>
      </mc:AlternateContent>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2268367"/>
            <a:ext cx="3362811" cy="1838336"/>
          </a:xfrm>
          <a:prstGeom prst="rect">
            <a:avLst/>
          </a:prstGeom>
        </p:spPr>
      </p:pic>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34000" y="2434031"/>
            <a:ext cx="2672762" cy="1519238"/>
          </a:xfrm>
          <a:prstGeom prst="rect">
            <a:avLst/>
          </a:prstGeom>
        </p:spPr>
      </p:pic>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0897" y="4183420"/>
            <a:ext cx="6475428" cy="2278857"/>
          </a:xfrm>
          <a:prstGeom prst="rect">
            <a:avLst/>
          </a:prstGeom>
        </p:spPr>
      </p:pic>
      <p:sp>
        <p:nvSpPr>
          <p:cNvPr id="11" name="Oval 10"/>
          <p:cNvSpPr/>
          <p:nvPr/>
        </p:nvSpPr>
        <p:spPr>
          <a:xfrm>
            <a:off x="6251281" y="4162819"/>
            <a:ext cx="838200" cy="459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p:cNvSpPr/>
          <p:nvPr/>
        </p:nvSpPr>
        <p:spPr>
          <a:xfrm>
            <a:off x="6251281" y="5044639"/>
            <a:ext cx="838200" cy="459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3" name="Oval 12"/>
          <p:cNvSpPr/>
          <p:nvPr/>
        </p:nvSpPr>
        <p:spPr>
          <a:xfrm>
            <a:off x="1219200" y="2133600"/>
            <a:ext cx="838200" cy="8354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4" name="Oval 13"/>
          <p:cNvSpPr/>
          <p:nvPr/>
        </p:nvSpPr>
        <p:spPr>
          <a:xfrm>
            <a:off x="1219200" y="3352800"/>
            <a:ext cx="838200" cy="8354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36339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dirty="0"/>
              <a:t>PageRank Example – Alternative Approach </a:t>
            </a:r>
            <a:r>
              <a:rPr lang="en-US" sz="1200" dirty="0"/>
              <a:t>[Markov Chains]</a:t>
            </a:r>
            <a:endParaRPr lang="en-US" dirty="0"/>
          </a:p>
        </p:txBody>
      </p:sp>
      <p:graphicFrame>
        <p:nvGraphicFramePr>
          <p:cNvPr id="5" name="Content Placeholder 4"/>
          <p:cNvGraphicFramePr>
            <a:graphicFrameLocks noGrp="1"/>
          </p:cNvGraphicFramePr>
          <p:nvPr>
            <p:ph idx="1"/>
            <p:extLst/>
          </p:nvPr>
        </p:nvGraphicFramePr>
        <p:xfrm>
          <a:off x="304800" y="4374230"/>
          <a:ext cx="8534400" cy="1630678"/>
        </p:xfrm>
        <a:graphic>
          <a:graphicData uri="http://schemas.openxmlformats.org/drawingml/2006/table">
            <a:tbl>
              <a:tblPr firstRow="1" bandRow="1">
                <a:tableStyleId>{35758FB7-9AC5-4552-8A53-C91805E547FA}</a:tableStyleId>
              </a:tblPr>
              <a:tblGrid>
                <a:gridCol w="7620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gridCol w="914400">
                  <a:extLst>
                    <a:ext uri="{9D8B030D-6E8A-4147-A177-3AD203B41FA5}">
                      <a16:colId xmlns:a16="http://schemas.microsoft.com/office/drawing/2014/main" val="20007"/>
                    </a:ext>
                  </a:extLst>
                </a:gridCol>
              </a:tblGrid>
              <a:tr h="411650">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Step</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A</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B</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C</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D</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E</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F</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G</a:t>
                      </a:r>
                    </a:p>
                  </a:txBody>
                  <a:tcPr/>
                </a:tc>
                <a:extLst>
                  <a:ext uri="{0D108BD9-81ED-4DB2-BD59-A6C34878D82A}">
                    <a16:rowId xmlns:a16="http://schemas.microsoft.com/office/drawing/2014/main" val="10000"/>
                  </a:ext>
                </a:extLst>
              </a:tr>
              <a:tr h="411650">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0</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1/7</a:t>
                      </a:r>
                    </a:p>
                  </a:txBody>
                  <a:tcPr/>
                </a:tc>
                <a:extLst>
                  <a:ext uri="{0D108BD9-81ED-4DB2-BD59-A6C34878D82A}">
                    <a16:rowId xmlns:a16="http://schemas.microsoft.com/office/drawing/2014/main" val="10001"/>
                  </a:ext>
                </a:extLst>
              </a:tr>
              <a:tr h="395728">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1</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B/2</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C/3</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A/3 + G</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A/3 + C/3 + F/2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Open Sans" panose="020B0606030504020204" pitchFamily="34" charset="0"/>
                          <a:ea typeface="Open Sans" panose="020B0606030504020204" pitchFamily="34" charset="0"/>
                          <a:cs typeface="Open Sans" panose="020B0606030504020204" pitchFamily="34" charset="0"/>
                        </a:rPr>
                        <a:t>A/3 + D</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C/3 + B/2</a:t>
                      </a:r>
                    </a:p>
                  </a:txBody>
                  <a:tcPr/>
                </a:tc>
                <a:tc>
                  <a:txBody>
                    <a:bodyPr/>
                    <a:lstStyle/>
                    <a:p>
                      <a:pPr algn="ctr"/>
                      <a:r>
                        <a:rPr lang="en-US" sz="1800" dirty="0">
                          <a:latin typeface="Open Sans" panose="020B0606030504020204" pitchFamily="34" charset="0"/>
                          <a:ea typeface="Open Sans" panose="020B0606030504020204" pitchFamily="34" charset="0"/>
                          <a:cs typeface="Open Sans" panose="020B0606030504020204" pitchFamily="34" charset="0"/>
                        </a:rPr>
                        <a:t>F/2 + E</a:t>
                      </a:r>
                    </a:p>
                  </a:txBody>
                  <a:tcPr/>
                </a:tc>
                <a:extLst>
                  <a:ext uri="{0D108BD9-81ED-4DB2-BD59-A6C34878D82A}">
                    <a16:rowId xmlns:a16="http://schemas.microsoft.com/office/drawing/2014/main" val="10002"/>
                  </a:ext>
                </a:extLst>
              </a:tr>
              <a:tr h="411650">
                <a:tc>
                  <a:txBody>
                    <a:bodyPr/>
                    <a:lstStyle/>
                    <a:p>
                      <a:pPr algn="ctr"/>
                      <a:endParaRPr lang="en-US" sz="18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0.071</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0.048</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0.190</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0.167</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0.190</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0.119</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800" kern="1200" dirty="0">
                          <a:latin typeface="Open Sans" panose="020B0606030504020204" pitchFamily="34" charset="0"/>
                          <a:ea typeface="Open Sans" panose="020B0606030504020204" pitchFamily="34" charset="0"/>
                          <a:cs typeface="Open Sans" panose="020B0606030504020204" pitchFamily="34" charset="0"/>
                        </a:rPr>
                        <a:t>0.214</a:t>
                      </a:r>
                      <a:endParaRPr lang="en-US" sz="1800" kern="12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3"/>
                  </a:ext>
                </a:extLst>
              </a:tr>
            </a:tbl>
          </a:graphicData>
        </a:graphic>
      </p:graphicFrame>
      <p:pic>
        <p:nvPicPr>
          <p:cNvPr id="11776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 y="1041526"/>
            <a:ext cx="3200400" cy="3075709"/>
          </a:xfrm>
          <a:prstGeom prst="rect">
            <a:avLst/>
          </a:prstGeom>
          <a:noFill/>
          <a:ln w="9525">
            <a:noFill/>
            <a:miter lim="800000"/>
            <a:headEnd/>
            <a:tailEnd/>
          </a:ln>
        </p:spPr>
      </p:pic>
      <p:sp>
        <p:nvSpPr>
          <p:cNvPr id="6" name="TextBox 5"/>
          <p:cNvSpPr txBox="1"/>
          <p:nvPr/>
        </p:nvSpPr>
        <p:spPr>
          <a:xfrm>
            <a:off x="4287466" y="2733431"/>
            <a:ext cx="2234852" cy="830997"/>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Using Power Method</a:t>
            </a:r>
          </a:p>
        </p:txBody>
      </p:sp>
      <p:sp>
        <p:nvSpPr>
          <p:cNvPr id="3" name="Speech Bubble: Rectangle with Corners Rounded 2"/>
          <p:cNvSpPr/>
          <p:nvPr/>
        </p:nvSpPr>
        <p:spPr>
          <a:xfrm>
            <a:off x="3657601" y="986668"/>
            <a:ext cx="3048000" cy="1021556"/>
          </a:xfrm>
          <a:prstGeom prst="wedgeRoundRectCallout">
            <a:avLst>
              <a:gd name="adj1" fmla="val 53061"/>
              <a:gd name="adj2" fmla="val 101131"/>
              <a:gd name="adj3" fmla="val 16667"/>
            </a:avLst>
          </a:prstGeom>
          <a:ln>
            <a:solidFill>
              <a:schemeClr val="tx1"/>
            </a:solidFill>
          </a:ln>
        </p:spPr>
        <p:txBody>
          <a:bodyPr wrap="square">
            <a:spAutoFit/>
          </a:bodyPr>
          <a:lstStyle/>
          <a:p>
            <a:pPr algn="ctr"/>
            <a:r>
              <a:rPr lang="en-US" i="1" dirty="0">
                <a:solidFill>
                  <a:srgbClr val="545454"/>
                </a:solidFill>
                <a:latin typeface="Open Sans" panose="020B0606030504020204" pitchFamily="34" charset="0"/>
                <a:ea typeface="Open Sans" panose="020B0606030504020204" pitchFamily="34" charset="0"/>
                <a:cs typeface="Open Sans" panose="020B0606030504020204" pitchFamily="34" charset="0"/>
              </a:rPr>
              <a:t> ”</a:t>
            </a:r>
            <a:r>
              <a:rPr lang="en-US" i="1" dirty="0">
                <a:solidFill>
                  <a:srgbClr val="6A6A6A"/>
                </a:solidFill>
                <a:latin typeface="Open Sans" panose="020B0606030504020204" pitchFamily="34" charset="0"/>
                <a:ea typeface="Open Sans" panose="020B0606030504020204" pitchFamily="34" charset="0"/>
                <a:cs typeface="Open Sans" panose="020B0606030504020204" pitchFamily="34" charset="0"/>
              </a:rPr>
              <a:t>You</a:t>
            </a:r>
            <a:r>
              <a:rPr lang="en-US" i="1" dirty="0">
                <a:solidFill>
                  <a:srgbClr val="545454"/>
                </a:solidFill>
                <a:latin typeface="Open Sans" panose="020B0606030504020204" pitchFamily="34" charset="0"/>
                <a:ea typeface="Open Sans" panose="020B0606030504020204" pitchFamily="34" charset="0"/>
                <a:cs typeface="Open Sans" panose="020B0606030504020204" pitchFamily="34" charset="0"/>
              </a:rPr>
              <a:t> don't understand anything until </a:t>
            </a:r>
            <a:r>
              <a:rPr lang="en-US" i="1" dirty="0">
                <a:solidFill>
                  <a:srgbClr val="6A6A6A"/>
                </a:solidFill>
                <a:latin typeface="Open Sans" panose="020B0606030504020204" pitchFamily="34" charset="0"/>
                <a:ea typeface="Open Sans" panose="020B0606030504020204" pitchFamily="34" charset="0"/>
                <a:cs typeface="Open Sans" panose="020B0606030504020204" pitchFamily="34" charset="0"/>
              </a:rPr>
              <a:t>you learn</a:t>
            </a:r>
            <a:r>
              <a:rPr lang="en-US" i="1" dirty="0">
                <a:solidFill>
                  <a:srgbClr val="545454"/>
                </a:solidFill>
                <a:latin typeface="Open Sans" panose="020B0606030504020204" pitchFamily="34" charset="0"/>
                <a:ea typeface="Open Sans" panose="020B0606030504020204" pitchFamily="34" charset="0"/>
                <a:cs typeface="Open Sans" panose="020B0606030504020204" pitchFamily="34" charset="0"/>
              </a:rPr>
              <a:t> it more than one </a:t>
            </a:r>
            <a:r>
              <a:rPr lang="en-US" i="1" dirty="0">
                <a:solidFill>
                  <a:srgbClr val="6A6A6A"/>
                </a:solidFill>
                <a:latin typeface="Open Sans" panose="020B0606030504020204" pitchFamily="34" charset="0"/>
                <a:ea typeface="Open Sans" panose="020B0606030504020204" pitchFamily="34" charset="0"/>
                <a:cs typeface="Open Sans" panose="020B0606030504020204" pitchFamily="34" charset="0"/>
              </a:rPr>
              <a:t>way”</a:t>
            </a:r>
            <a:endParaRPr lang="en-US" i="1" dirty="0">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4507632" y="3599997"/>
                <a:ext cx="1728935" cy="369332"/>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cs typeface="Open Sans" panose="020B0606030504020204" pitchFamily="34" charset="0"/>
                      </a:rPr>
                      <m:t>𝛼</m:t>
                    </m:r>
                    <m:r>
                      <m:rPr>
                        <m:nor/>
                      </m:rPr>
                      <a:rPr lang="en-US" dirty="0">
                        <a:latin typeface="Open Sans" panose="020B0606030504020204" pitchFamily="34" charset="0"/>
                        <a:ea typeface="Open Sans" panose="020B0606030504020204" pitchFamily="34" charset="0"/>
                        <a:cs typeface="Open Sans" panose="020B0606030504020204" pitchFamily="34" charset="0"/>
                      </a:rPr>
                      <m:t>=1 </m:t>
                    </m:r>
                    <m:r>
                      <m:rPr>
                        <m:nor/>
                      </m:rPr>
                      <a:rPr lang="en-US" dirty="0">
                        <a:latin typeface="Open Sans" panose="020B0606030504020204" pitchFamily="34" charset="0"/>
                        <a:ea typeface="Open Sans" panose="020B0606030504020204" pitchFamily="34" charset="0"/>
                        <a:cs typeface="Open Sans" panose="020B0606030504020204" pitchFamily="34" charset="0"/>
                      </a:rPr>
                      <m:t>and</m:t>
                    </m:r>
                    <m:r>
                      <m:rPr>
                        <m:nor/>
                      </m:rPr>
                      <a:rPr lang="en-US" dirty="0">
                        <a:latin typeface="Open Sans" panose="020B0606030504020204" pitchFamily="34" charset="0"/>
                        <a:ea typeface="Open Sans" panose="020B0606030504020204" pitchFamily="34" charset="0"/>
                        <a:cs typeface="Open Sans" panose="020B0606030504020204" pitchFamily="34" charset="0"/>
                      </a:rPr>
                      <m:t> </m:t>
                    </m:r>
                    <m:r>
                      <a:rPr lang="el-GR" i="1" dirty="0">
                        <a:latin typeface="Cambria Math" panose="02040503050406030204" pitchFamily="18" charset="0"/>
                        <a:ea typeface="Cambria Math" panose="02040503050406030204" pitchFamily="18" charset="0"/>
                      </a:rPr>
                      <m:t>𝛽</m:t>
                    </m:r>
                    <m:r>
                      <a:rPr lang="en-US" i="1" dirty="0">
                        <a:latin typeface="Cambria Math" panose="02040503050406030204" pitchFamily="18" charset="0"/>
                        <a:ea typeface="Cambria Math" panose="02040503050406030204" pitchFamily="18" charset="0"/>
                      </a:rPr>
                      <m:t>=</m:t>
                    </m:r>
                  </m:oMath>
                </a14:m>
                <a:r>
                  <a:rPr lang="en-US" dirty="0">
                    <a:latin typeface="Open Sans" panose="020B0606030504020204" pitchFamily="34" charset="0"/>
                    <a:ea typeface="Open Sans" panose="020B0606030504020204" pitchFamily="34" charset="0"/>
                    <a:cs typeface="Open Sans" panose="020B0606030504020204" pitchFamily="34" charset="0"/>
                  </a:rPr>
                  <a:t>0?</a:t>
                </a:r>
              </a:p>
            </p:txBody>
          </p:sp>
        </mc:Choice>
        <mc:Fallback xmlns="">
          <p:sp>
            <p:nvSpPr>
              <p:cNvPr id="4" name="Rectangle 3"/>
              <p:cNvSpPr>
                <a:spLocks noRot="1" noChangeAspect="1" noMove="1" noResize="1" noEditPoints="1" noAdjustHandles="1" noChangeArrowheads="1" noChangeShapeType="1" noTextEdit="1"/>
              </p:cNvSpPr>
              <p:nvPr/>
            </p:nvSpPr>
            <p:spPr>
              <a:xfrm>
                <a:off x="4507632" y="3599997"/>
                <a:ext cx="1728935" cy="369332"/>
              </a:xfrm>
              <a:prstGeom prst="rect">
                <a:avLst/>
              </a:prstGeom>
              <a:blipFill rotWithShape="0">
                <a:blip r:embed="rId4"/>
                <a:stretch>
                  <a:fillRect t="-10000" r="-2113" b="-26667"/>
                </a:stretch>
              </a:blipFill>
            </p:spPr>
            <p:txBody>
              <a:bodyPr/>
              <a:lstStyle/>
              <a:p>
                <a:r>
                  <a:rPr lang="en-US">
                    <a:noFill/>
                  </a:rPr>
                  <a:t> </a:t>
                </a:r>
              </a:p>
            </p:txBody>
          </p:sp>
        </mc:Fallback>
      </mc:AlternateContent>
      <p:pic>
        <p:nvPicPr>
          <p:cNvPr id="7" name="Picture 2" descr="https://tedcdnpi-a.akamaihd.net/r/tedcdnpe-a.akamaihd.net/images/ted/55211_254x1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041526"/>
            <a:ext cx="2241898" cy="1685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6934200" y="2760896"/>
            <a:ext cx="2667000" cy="276999"/>
          </a:xfrm>
          <a:prstGeom prst="rect">
            <a:avLst/>
          </a:prstGeom>
        </p:spPr>
        <p:txBody>
          <a:bodyPr wrap="square">
            <a:spAutoFit/>
          </a:bodyPr>
          <a:lstStyle/>
          <a:p>
            <a:r>
              <a:rPr lang="en-US" sz="1200" i="1" dirty="0">
                <a:solidFill>
                  <a:srgbClr val="545454"/>
                </a:solidFill>
                <a:latin typeface="Open Sans" panose="020B0606030504020204" pitchFamily="34" charset="0"/>
                <a:ea typeface="Open Sans" panose="020B0606030504020204" pitchFamily="34" charset="0"/>
                <a:cs typeface="Open Sans" panose="020B0606030504020204" pitchFamily="34" charset="0"/>
              </a:rPr>
              <a:t>Marvin Minsky (1927-2016)</a:t>
            </a:r>
            <a:endParaRPr lang="en-US" sz="12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762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PageRank: Example</a:t>
            </a:r>
          </a:p>
        </p:txBody>
      </p:sp>
      <p:graphicFrame>
        <p:nvGraphicFramePr>
          <p:cNvPr id="4" name="Content Placeholder 3"/>
          <p:cNvGraphicFramePr>
            <a:graphicFrameLocks noGrp="1"/>
          </p:cNvGraphicFramePr>
          <p:nvPr>
            <p:ph idx="1"/>
            <p:extLst/>
          </p:nvPr>
        </p:nvGraphicFramePr>
        <p:xfrm>
          <a:off x="381000" y="2057400"/>
          <a:ext cx="8229596" cy="4307205"/>
        </p:xfrm>
        <a:graphic>
          <a:graphicData uri="http://schemas.openxmlformats.org/drawingml/2006/table">
            <a:tbl>
              <a:tblPr firstRow="1" bandRow="1">
                <a:tableStyleId>{35758FB7-9AC5-4552-8A53-C91805E547FA}</a:tableStyleId>
              </a:tblPr>
              <a:tblGrid>
                <a:gridCol w="830076">
                  <a:extLst>
                    <a:ext uri="{9D8B030D-6E8A-4147-A177-3AD203B41FA5}">
                      <a16:colId xmlns:a16="http://schemas.microsoft.com/office/drawing/2014/main" val="20000"/>
                    </a:ext>
                  </a:extLst>
                </a:gridCol>
                <a:gridCol w="922524">
                  <a:extLst>
                    <a:ext uri="{9D8B030D-6E8A-4147-A177-3AD203B41FA5}">
                      <a16:colId xmlns:a16="http://schemas.microsoft.com/office/drawing/2014/main" val="20001"/>
                    </a:ext>
                  </a:extLst>
                </a:gridCol>
                <a:gridCol w="927356">
                  <a:extLst>
                    <a:ext uri="{9D8B030D-6E8A-4147-A177-3AD203B41FA5}">
                      <a16:colId xmlns:a16="http://schemas.microsoft.com/office/drawing/2014/main" val="20002"/>
                    </a:ext>
                  </a:extLst>
                </a:gridCol>
                <a:gridCol w="924940">
                  <a:extLst>
                    <a:ext uri="{9D8B030D-6E8A-4147-A177-3AD203B41FA5}">
                      <a16:colId xmlns:a16="http://schemas.microsoft.com/office/drawing/2014/main" val="20003"/>
                    </a:ext>
                  </a:extLst>
                </a:gridCol>
                <a:gridCol w="924940">
                  <a:extLst>
                    <a:ext uri="{9D8B030D-6E8A-4147-A177-3AD203B41FA5}">
                      <a16:colId xmlns:a16="http://schemas.microsoft.com/office/drawing/2014/main" val="20004"/>
                    </a:ext>
                  </a:extLst>
                </a:gridCol>
                <a:gridCol w="924940">
                  <a:extLst>
                    <a:ext uri="{9D8B030D-6E8A-4147-A177-3AD203B41FA5}">
                      <a16:colId xmlns:a16="http://schemas.microsoft.com/office/drawing/2014/main" val="20005"/>
                    </a:ext>
                  </a:extLst>
                </a:gridCol>
                <a:gridCol w="924940">
                  <a:extLst>
                    <a:ext uri="{9D8B030D-6E8A-4147-A177-3AD203B41FA5}">
                      <a16:colId xmlns:a16="http://schemas.microsoft.com/office/drawing/2014/main" val="20006"/>
                    </a:ext>
                  </a:extLst>
                </a:gridCol>
                <a:gridCol w="924940">
                  <a:extLst>
                    <a:ext uri="{9D8B030D-6E8A-4147-A177-3AD203B41FA5}">
                      <a16:colId xmlns:a16="http://schemas.microsoft.com/office/drawing/2014/main" val="20007"/>
                    </a:ext>
                  </a:extLst>
                </a:gridCol>
                <a:gridCol w="924940">
                  <a:extLst>
                    <a:ext uri="{9D8B030D-6E8A-4147-A177-3AD203B41FA5}">
                      <a16:colId xmlns:a16="http://schemas.microsoft.com/office/drawing/2014/main" val="20008"/>
                    </a:ext>
                  </a:extLst>
                </a:gridCol>
              </a:tblGrid>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Step</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Sum</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0.190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0.190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0.214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0.024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0.063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0.190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0.087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0.250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0.258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0.131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0.086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0.245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0.126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0.210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5"/>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0.082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0.125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0.204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6"/>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0.219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0.172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7"/>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0.241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8"/>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0.080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0.242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9"/>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0.081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0.121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0.215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0"/>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0.040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0.077</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1"/>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2"/>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13</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0.116</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3"/>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14</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0.149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0.161</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0.219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4"/>
                  </a:ext>
                </a:extLst>
              </a:tr>
              <a:tr h="190500">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15</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0.039</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0.078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0.232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0.150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0.162</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0.118</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0.220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600" u="none" strike="noStrike" dirty="0">
                          <a:latin typeface="Open Sans" panose="020B0606030504020204" pitchFamily="34" charset="0"/>
                          <a:ea typeface="Open Sans" panose="020B0606030504020204" pitchFamily="34" charset="0"/>
                          <a:cs typeface="Open Sans" panose="020B0606030504020204" pitchFamily="34" charset="0"/>
                        </a:rPr>
                        <a:t>1.000</a:t>
                      </a:r>
                      <a:endParaRPr lang="en-US" sz="16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5"/>
                  </a:ext>
                </a:extLst>
              </a:tr>
              <a:tr h="190500">
                <a:tc>
                  <a:txBody>
                    <a:bodyPr/>
                    <a:lstStyle/>
                    <a:p>
                      <a:pPr algn="ctr" fontAlgn="b"/>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ctr" fontAlgn="ctr"/>
                      <a:r>
                        <a:rPr lang="en-US" sz="16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tc>
                  <a:txBody>
                    <a:bodyPr/>
                    <a:lstStyle/>
                    <a:p>
                      <a:pPr algn="l" fontAlgn="b"/>
                      <a:endParaRPr lang="en-US" sz="16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16"/>
                  </a:ext>
                </a:extLst>
              </a:tr>
            </a:tbl>
          </a:graphicData>
        </a:graphic>
      </p:graphicFrame>
      <p:pic>
        <p:nvPicPr>
          <p:cNvPr id="6"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858000" y="152400"/>
            <a:ext cx="1823651" cy="1752600"/>
          </a:xfrm>
          <a:prstGeom prst="rect">
            <a:avLst/>
          </a:prstGeom>
          <a:noFill/>
          <a:ln w="9525">
            <a:noFill/>
            <a:miter lim="800000"/>
            <a:headEnd/>
            <a:tailEnd/>
          </a:ln>
        </p:spPr>
      </p:pic>
    </p:spTree>
    <p:extLst>
      <p:ext uri="{BB962C8B-B14F-4D97-AF65-F5344CB8AC3E}">
        <p14:creationId xmlns:p14="http://schemas.microsoft.com/office/powerpoint/2010/main" val="255170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PageRank</a:t>
            </a:r>
          </a:p>
        </p:txBody>
      </p:sp>
      <p:pic>
        <p:nvPicPr>
          <p:cNvPr id="140290" name="Picture 2"/>
          <p:cNvPicPr>
            <a:picLocks noGrp="1" noChangeAspect="1" noChangeArrowheads="1"/>
          </p:cNvPicPr>
          <p:nvPr>
            <p:ph idx="1"/>
          </p:nvPr>
        </p:nvPicPr>
        <p:blipFill>
          <a:blip r:embed="rId2" cstate="print">
            <a:clrChange>
              <a:clrFrom>
                <a:srgbClr val="FFFFFF"/>
              </a:clrFrom>
              <a:clrTo>
                <a:srgbClr val="FFFFFF">
                  <a:alpha val="0"/>
                </a:srgbClr>
              </a:clrTo>
            </a:clrChange>
          </a:blip>
          <a:stretch>
            <a:fillRect/>
          </a:stretch>
        </p:blipFill>
        <p:spPr bwMode="auto">
          <a:xfrm>
            <a:off x="4800600" y="1371600"/>
            <a:ext cx="4191000" cy="4419600"/>
          </a:xfrm>
          <a:prstGeom prst="rect">
            <a:avLst/>
          </a:prstGeom>
          <a:noFill/>
          <a:ln w="9525">
            <a:noFill/>
            <a:miter lim="800000"/>
            <a:headEnd/>
            <a:tailEnd/>
          </a:ln>
        </p:spPr>
      </p:pic>
      <p:pic>
        <p:nvPicPr>
          <p:cNvPr id="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7650" y="2057400"/>
            <a:ext cx="2209800" cy="2123703"/>
          </a:xfrm>
          <a:prstGeom prst="rect">
            <a:avLst/>
          </a:prstGeom>
          <a:noFill/>
          <a:ln w="9525">
            <a:noFill/>
            <a:miter lim="800000"/>
            <a:headEnd/>
            <a:tailEnd/>
          </a:ln>
        </p:spPr>
      </p:pic>
      <p:sp>
        <p:nvSpPr>
          <p:cNvPr id="6" name="Right Arrow 5"/>
          <p:cNvSpPr/>
          <p:nvPr/>
        </p:nvSpPr>
        <p:spPr>
          <a:xfrm>
            <a:off x="2743200" y="2438400"/>
            <a:ext cx="1905000" cy="10668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PageRank</a:t>
            </a:r>
          </a:p>
        </p:txBody>
      </p:sp>
      <p:graphicFrame>
        <p:nvGraphicFramePr>
          <p:cNvPr id="8" name="Table 7"/>
          <p:cNvGraphicFramePr>
            <a:graphicFrameLocks noGrp="1"/>
          </p:cNvGraphicFramePr>
          <p:nvPr>
            <p:extLst>
              <p:ext uri="{D42A27DB-BD31-4B8C-83A1-F6EECF244321}">
                <p14:modId xmlns:p14="http://schemas.microsoft.com/office/powerpoint/2010/main" val="671280306"/>
              </p:ext>
            </p:extLst>
          </p:nvPr>
        </p:nvGraphicFramePr>
        <p:xfrm>
          <a:off x="2743200" y="3822777"/>
          <a:ext cx="1371600" cy="1861743"/>
        </p:xfrm>
        <a:graphic>
          <a:graphicData uri="http://schemas.openxmlformats.org/drawingml/2006/table">
            <a:tbl>
              <a:tblPr firstRow="1" bandRow="1">
                <a:tableStyleId>{35758FB7-9AC5-4552-8A53-C91805E547FA}</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301548">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Node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0"/>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1"/>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2"/>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3"/>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4"/>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5"/>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6"/>
                  </a:ext>
                </a:extLst>
              </a:tr>
              <a:tr h="213825">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ctr"/>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6459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140290"/>
                                        </p:tgtEl>
                                        <p:attrNameLst>
                                          <p:attrName>style.visibility</p:attrName>
                                        </p:attrNameLst>
                                      </p:cBhvr>
                                      <p:to>
                                        <p:strVal val="visible"/>
                                      </p:to>
                                    </p:set>
                                    <p:animEffect transition="in" filter="checkerboard(across)">
                                      <p:cBhvr>
                                        <p:cTn id="14" dur="500"/>
                                        <p:tgtEl>
                                          <p:spTgt spid="14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Klout</a:t>
            </a:r>
          </a:p>
        </p:txBody>
      </p:sp>
      <p:pic>
        <p:nvPicPr>
          <p:cNvPr id="1026" name="Picture 2" descr="http://blogs-images.forbes.com/anthonykosner/files/2012/08/Barack-Obama-vs-Justin-Bieber-Klout-Score.jpg"/>
          <p:cNvPicPr>
            <a:picLocks noGrp="1" noChangeAspect="1" noChangeArrowheads="1"/>
          </p:cNvPicPr>
          <p:nvPr>
            <p:ph idx="1"/>
          </p:nvPr>
        </p:nvPicPr>
        <p:blipFill rotWithShape="1">
          <a:blip r:embed="rId2">
            <a:clrChange>
              <a:clrFrom>
                <a:srgbClr val="E9E9E9"/>
              </a:clrFrom>
              <a:clrTo>
                <a:srgbClr val="E9E9E9">
                  <a:alpha val="0"/>
                </a:srgbClr>
              </a:clrTo>
            </a:clrChange>
            <a:extLst>
              <a:ext uri="{28A0092B-C50C-407E-A947-70E740481C1C}">
                <a14:useLocalDpi xmlns:a14="http://schemas.microsoft.com/office/drawing/2010/main" val="0"/>
              </a:ext>
            </a:extLst>
          </a:blip>
          <a:srcRect t="2565" r="3999" b="1709"/>
          <a:stretch/>
        </p:blipFill>
        <p:spPr bwMode="auto">
          <a:xfrm>
            <a:off x="304800" y="1143000"/>
            <a:ext cx="5486400" cy="426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offthegrid-pr.com/storage/blog-images/klout/Klout%20score%20-%20Warren%20Buffet.jpg?__SQUARESPACE_CACHEVERSION=12954952116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894280"/>
            <a:ext cx="5094157" cy="25065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65757" y="2389151"/>
            <a:ext cx="2133600" cy="1200329"/>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r>
              <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rPr>
              <a:t>It is difficult to measure influence!</a:t>
            </a:r>
          </a:p>
        </p:txBody>
      </p:sp>
    </p:spTree>
    <p:extLst>
      <p:ext uri="{BB962C8B-B14F-4D97-AF65-F5344CB8AC3E}">
        <p14:creationId xmlns:p14="http://schemas.microsoft.com/office/powerpoint/2010/main" val="416366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Centrality in terms of how you connect others </a:t>
            </a:r>
            <a:br>
              <a:rPr lang="en-US" dirty="0"/>
            </a:br>
            <a:r>
              <a:rPr lang="en-US" sz="3200" dirty="0"/>
              <a:t>(information broker)</a:t>
            </a:r>
          </a:p>
        </p:txBody>
      </p:sp>
      <p:sp>
        <p:nvSpPr>
          <p:cNvPr id="4" name="Content Placeholder 3"/>
          <p:cNvSpPr>
            <a:spLocks noGrp="1"/>
          </p:cNvSpPr>
          <p:nvPr>
            <p:ph idx="17"/>
          </p:nvPr>
        </p:nvSpPr>
        <p:spPr/>
        <p:txBody>
          <a:bodyPr/>
          <a:lstStyle/>
          <a:p>
            <a:endParaRPr lang="en-US" dirty="0"/>
          </a:p>
        </p:txBody>
      </p:sp>
    </p:spTree>
    <p:extLst>
      <p:ext uri="{BB962C8B-B14F-4D97-AF65-F5344CB8AC3E}">
        <p14:creationId xmlns:p14="http://schemas.microsoft.com/office/powerpoint/2010/main" val="1292041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Betweenness Centrality</a:t>
            </a:r>
          </a:p>
        </p:txBody>
      </p:sp>
      <p:sp>
        <p:nvSpPr>
          <p:cNvPr id="3" name="Content Placeholder 2"/>
          <p:cNvSpPr>
            <a:spLocks noGrp="1"/>
          </p:cNvSpPr>
          <p:nvPr>
            <p:ph idx="1"/>
          </p:nvPr>
        </p:nvSpPr>
        <p:spPr>
          <a:xfrm>
            <a:off x="457200" y="1063878"/>
            <a:ext cx="6553200" cy="1943100"/>
          </a:xfrm>
        </p:spPr>
        <p:txBody>
          <a:bodyPr/>
          <a:lstStyle/>
          <a:p>
            <a:pPr marL="0" indent="0">
              <a:buNone/>
            </a:pPr>
            <a:r>
              <a:rPr lang="en-US" dirty="0"/>
              <a:t>Another way of looking at centrality is by considering how important nodes are in connecting other nodes</a:t>
            </a:r>
          </a:p>
        </p:txBody>
      </p:sp>
      <mc:AlternateContent xmlns:mc="http://schemas.openxmlformats.org/markup-compatibility/2006" xmlns:a14="http://schemas.microsoft.com/office/drawing/2010/main">
        <mc:Choice Requires="a14">
          <p:sp>
            <p:nvSpPr>
              <p:cNvPr id="4" name="Rectangle 3"/>
              <p:cNvSpPr/>
              <p:nvPr/>
            </p:nvSpPr>
            <p:spPr>
              <a:xfrm>
                <a:off x="1828800" y="5410200"/>
                <a:ext cx="6553200" cy="707886"/>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number of </a:t>
                </a:r>
                <a:r>
                  <a:rPr lang="en-US" sz="2000" b="1" u="sng" dirty="0">
                    <a:latin typeface="Open Sans" panose="020B0606030504020204" pitchFamily="34" charset="0"/>
                    <a:ea typeface="Open Sans" panose="020B0606030504020204" pitchFamily="34" charset="0"/>
                    <a:cs typeface="Open Sans" panose="020B0606030504020204" pitchFamily="34" charset="0"/>
                  </a:rPr>
                  <a:t>shortest paths</a:t>
                </a:r>
                <a:r>
                  <a:rPr lang="en-US" sz="2000" dirty="0">
                    <a:latin typeface="Open Sans" panose="020B0606030504020204" pitchFamily="34" charset="0"/>
                    <a:ea typeface="Open Sans" panose="020B0606030504020204" pitchFamily="34" charset="0"/>
                    <a:cs typeface="Open Sans" panose="020B0606030504020204" pitchFamily="34" charset="0"/>
                  </a:rPr>
                  <a:t> from </a:t>
                </a:r>
                <a14:m>
                  <m:oMath xmlns:m="http://schemas.openxmlformats.org/officeDocument/2006/math">
                    <m:r>
                      <a:rPr lang="en-US" sz="2000" i="1" dirty="0" smtClean="0">
                        <a:latin typeface="Cambria Math" panose="02040503050406030204" pitchFamily="18" charset="0"/>
                      </a:rPr>
                      <m:t>𝑠</m:t>
                    </m:r>
                    <m:r>
                      <a:rPr lang="en-US" sz="2000" i="1" dirty="0" smtClean="0">
                        <a:latin typeface="Cambria Math" panose="02040503050406030204" pitchFamily="18" charset="0"/>
                      </a:rPr>
                      <m:t> </m:t>
                    </m:r>
                  </m:oMath>
                </a14:m>
                <a:r>
                  <a:rPr lang="en-US" sz="2000" dirty="0">
                    <a:latin typeface="Open Sans" panose="020B0606030504020204" pitchFamily="34" charset="0"/>
                    <a:ea typeface="Open Sans" panose="020B0606030504020204" pitchFamily="34" charset="0"/>
                    <a:cs typeface="Open Sans" panose="020B0606030504020204" pitchFamily="34" charset="0"/>
                  </a:rPr>
                  <a:t>to </a:t>
                </a:r>
                <a14:m>
                  <m:oMath xmlns:m="http://schemas.openxmlformats.org/officeDocument/2006/math">
                    <m:r>
                      <a:rPr lang="en-US" sz="2000" i="1" dirty="0" smtClean="0">
                        <a:latin typeface="Cambria Math" panose="02040503050406030204" pitchFamily="18" charset="0"/>
                      </a:rPr>
                      <m:t>𝑡</m:t>
                    </m:r>
                    <m:r>
                      <a:rPr lang="en-US" sz="2000" i="1" dirty="0" smtClean="0">
                        <a:latin typeface="Cambria Math" panose="02040503050406030204" pitchFamily="18" charset="0"/>
                      </a:rPr>
                      <m:t> </m:t>
                    </m:r>
                  </m:oMath>
                </a14:m>
                <a:r>
                  <a:rPr lang="en-US" sz="2000" dirty="0">
                    <a:latin typeface="Open Sans" panose="020B0606030504020204" pitchFamily="34" charset="0"/>
                    <a:ea typeface="Open Sans" panose="020B0606030504020204" pitchFamily="34" charset="0"/>
                    <a:cs typeface="Open Sans" panose="020B0606030504020204" pitchFamily="34" charset="0"/>
                  </a:rPr>
                  <a:t>that pass through </a:t>
                </a:r>
                <a14:m>
                  <m:oMath xmlns:m="http://schemas.openxmlformats.org/officeDocument/2006/math">
                    <m:r>
                      <a:rPr lang="en-US" sz="2000" i="1" dirty="0" smtClean="0">
                        <a:latin typeface="Cambria Math" panose="02040503050406030204" pitchFamily="18" charset="0"/>
                      </a:rPr>
                      <m:t>𝑣</m:t>
                    </m:r>
                    <m:r>
                      <a:rPr lang="en-US" sz="2000" i="1" baseline="-25000" dirty="0">
                        <a:latin typeface="Cambria Math" panose="02040503050406030204" pitchFamily="18" charset="0"/>
                      </a:rPr>
                      <m:t>𝑖</m:t>
                    </m:r>
                  </m:oMath>
                </a14:m>
                <a:endParaRPr lang="en-US" sz="2000" baseline="-25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828800" y="5410200"/>
                <a:ext cx="6553200" cy="707886"/>
              </a:xfrm>
              <a:prstGeom prst="rect">
                <a:avLst/>
              </a:prstGeom>
              <a:blipFill>
                <a:blip r:embed="rId5"/>
                <a:stretch>
                  <a:fillRect l="-930" t="-5172"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828800" y="4572000"/>
                <a:ext cx="6766276" cy="707886"/>
              </a:xfrm>
              <a:prstGeom prst="rect">
                <a:avLst/>
              </a:prstGeom>
            </p:spPr>
            <p:txBody>
              <a:bodyPr wrap="non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number of shortest paths from vertex </a:t>
                </a:r>
                <a14:m>
                  <m:oMath xmlns:m="http://schemas.openxmlformats.org/officeDocument/2006/math">
                    <m:r>
                      <a:rPr lang="en-US" sz="2000" i="1" dirty="0" smtClean="0">
                        <a:latin typeface="Cambria Math" panose="02040503050406030204" pitchFamily="18" charset="0"/>
                      </a:rPr>
                      <m:t>𝑠</m:t>
                    </m:r>
                    <m:r>
                      <a:rPr lang="en-US" sz="2000" i="1" dirty="0" smtClean="0">
                        <a:latin typeface="Cambria Math" panose="02040503050406030204" pitchFamily="18" charset="0"/>
                      </a:rPr>
                      <m:t> </m:t>
                    </m:r>
                  </m:oMath>
                </a14:m>
                <a:r>
                  <a:rPr lang="en-US" sz="2000" dirty="0">
                    <a:latin typeface="Open Sans" panose="020B0606030504020204" pitchFamily="34" charset="0"/>
                    <a:ea typeface="Open Sans" panose="020B0606030504020204" pitchFamily="34" charset="0"/>
                    <a:cs typeface="Open Sans" panose="020B0606030504020204" pitchFamily="34" charset="0"/>
                  </a:rPr>
                  <a:t>to </a:t>
                </a:r>
                <a14:m>
                  <m:oMath xmlns:m="http://schemas.openxmlformats.org/officeDocument/2006/math">
                    <m:r>
                      <a:rPr lang="en-US" sz="2000" i="1" dirty="0" smtClean="0">
                        <a:latin typeface="Cambria Math" panose="02040503050406030204" pitchFamily="18" charset="0"/>
                      </a:rPr>
                      <m:t>𝑡</m:t>
                    </m:r>
                    <m:r>
                      <a:rPr lang="en-US" sz="2000" i="1" dirty="0" smtClean="0">
                        <a:latin typeface="Cambria Math" panose="02040503050406030204" pitchFamily="18" charset="0"/>
                      </a:rPr>
                      <m:t> </m:t>
                    </m:r>
                  </m:oMath>
                </a14:m>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i="1" dirty="0">
                    <a:latin typeface="Open Sans" panose="020B0606030504020204" pitchFamily="34" charset="0"/>
                    <a:ea typeface="Open Sans" panose="020B0606030504020204" pitchFamily="34" charset="0"/>
                    <a:cs typeface="Open Sans" panose="020B0606030504020204" pitchFamily="34" charset="0"/>
                  </a:rPr>
                  <a:t>a.k.a. </a:t>
                </a:r>
              </a:p>
              <a:p>
                <a:r>
                  <a:rPr lang="en-US" sz="2000" dirty="0">
                    <a:solidFill>
                      <a:srgbClr val="FF0000"/>
                    </a:solidFill>
                    <a:latin typeface="Open Sans" panose="020B0606030504020204" pitchFamily="34" charset="0"/>
                    <a:ea typeface="Open Sans" panose="020B0606030504020204" pitchFamily="34" charset="0"/>
                    <a:cs typeface="Open Sans" panose="020B0606030504020204" pitchFamily="34" charset="0"/>
                  </a:rPr>
                  <a:t>information pathways</a:t>
                </a:r>
              </a:p>
            </p:txBody>
          </p:sp>
        </mc:Choice>
        <mc:Fallback xmlns="">
          <p:sp>
            <p:nvSpPr>
              <p:cNvPr id="5" name="Rectangle 4"/>
              <p:cNvSpPr>
                <a:spLocks noRot="1" noChangeAspect="1" noMove="1" noResize="1" noEditPoints="1" noAdjustHandles="1" noChangeArrowheads="1" noChangeShapeType="1" noTextEdit="1"/>
              </p:cNvSpPr>
              <p:nvPr/>
            </p:nvSpPr>
            <p:spPr>
              <a:xfrm>
                <a:off x="1828800" y="4572000"/>
                <a:ext cx="6766276" cy="707886"/>
              </a:xfrm>
              <a:prstGeom prst="rect">
                <a:avLst/>
              </a:prstGeom>
              <a:blipFill>
                <a:blip r:embed="rId6"/>
                <a:stretch>
                  <a:fillRect l="-901" t="-4310" r="-450" b="-14655"/>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04495" y="3362007"/>
            <a:ext cx="5305905" cy="740572"/>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76553" y="4743316"/>
            <a:ext cx="390248" cy="192152"/>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76553" y="5562600"/>
            <a:ext cx="907277" cy="326856"/>
          </a:xfrm>
          <a:prstGeom prst="rect">
            <a:avLst/>
          </a:prstGeom>
        </p:spPr>
      </p:pic>
      <p:pic>
        <p:nvPicPr>
          <p:cNvPr id="1026" name="Picture 2" descr="http://www.socsci.uci.edu/files/profiles/photos/lcfreema_117229.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9339" y="1159440"/>
            <a:ext cx="1476375" cy="16668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49339" y="2837701"/>
            <a:ext cx="1597617" cy="338554"/>
          </a:xfrm>
          <a:prstGeom prst="rect">
            <a:avLst/>
          </a:prstGeom>
        </p:spPr>
        <p:txBody>
          <a:bodyPr wrap="none">
            <a:spAutoFit/>
          </a:bodyPr>
          <a:lstStyle/>
          <a:p>
            <a:r>
              <a:rPr lang="en-US" sz="1600" i="1" dirty="0">
                <a:solidFill>
                  <a:srgbClr val="545454"/>
                </a:solidFill>
                <a:latin typeface="Open Sans" panose="020B0606030504020204" pitchFamily="34" charset="0"/>
                <a:ea typeface="Open Sans" panose="020B0606030504020204" pitchFamily="34" charset="0"/>
                <a:cs typeface="Open Sans" panose="020B0606030504020204" pitchFamily="34" charset="0"/>
              </a:rPr>
              <a:t>Linton Freeman</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9857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Normalizing Betweenness Centrality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the best case, node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𝑖</m:t>
                    </m:r>
                  </m:oMath>
                </a14:m>
                <a:r>
                  <a:rPr lang="en-US" dirty="0"/>
                  <a:t> is on all shortest paths from </a:t>
                </a:r>
                <a14:m>
                  <m:oMath xmlns:m="http://schemas.openxmlformats.org/officeDocument/2006/math">
                    <m:r>
                      <a:rPr lang="en-US" i="1" dirty="0" smtClean="0">
                        <a:latin typeface="Cambria Math" panose="02040503050406030204" pitchFamily="18" charset="0"/>
                      </a:rPr>
                      <m:t>𝑠</m:t>
                    </m:r>
                  </m:oMath>
                </a14:m>
                <a:r>
                  <a:rPr lang="en-US" dirty="0"/>
                  <a:t> to </a:t>
                </a:r>
                <a14:m>
                  <m:oMath xmlns:m="http://schemas.openxmlformats.org/officeDocument/2006/math">
                    <m:r>
                      <a:rPr lang="en-US" i="1" dirty="0" smtClean="0">
                        <a:latin typeface="Cambria Math" panose="02040503050406030204" pitchFamily="18" charset="0"/>
                      </a:rPr>
                      <m:t>𝑡</m:t>
                    </m:r>
                  </m:oMath>
                </a14:m>
                <a:r>
                  <a:rPr lang="en-US" dirty="0"/>
                  <a:t>, hence,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6"/>
                <a:stretch>
                  <a:fillRect l="-1333" t="-1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56581" y="4257926"/>
                <a:ext cx="8055026" cy="523220"/>
              </a:xfrm>
              <a:prstGeom prst="rect">
                <a:avLst/>
              </a:prstGeom>
            </p:spPr>
            <p:txBody>
              <a:bodyPr wrap="non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Therefore, the maximum value is </a:t>
                </a:r>
                <a14:m>
                  <m:oMath xmlns:m="http://schemas.openxmlformats.org/officeDocument/2006/math">
                    <m:r>
                      <a:rPr lang="en-US" sz="2800" i="1" dirty="0" smtClean="0">
                        <a:latin typeface="Cambria Math" panose="02040503050406030204" pitchFamily="18" charset="0"/>
                        <a:ea typeface="Open Sans" panose="020B0606030504020204" pitchFamily="34" charset="0"/>
                        <a:cs typeface="Open Sans" panose="020B0606030504020204" pitchFamily="34" charset="0"/>
                      </a:rPr>
                      <m:t>(</m:t>
                    </m:r>
                    <m:r>
                      <a:rPr lang="en-US" sz="2800" i="1" dirty="0" smtClean="0">
                        <a:latin typeface="Cambria Math" panose="02040503050406030204" pitchFamily="18" charset="0"/>
                        <a:ea typeface="Open Sans" panose="020B0606030504020204" pitchFamily="34" charset="0"/>
                        <a:cs typeface="Open Sans" panose="020B0606030504020204" pitchFamily="34" charset="0"/>
                      </a:rPr>
                      <m:t>𝑛</m:t>
                    </m:r>
                    <m:r>
                      <a:rPr lang="en-US" sz="2800" i="1" dirty="0" smtClean="0">
                        <a:latin typeface="Cambria Math" panose="02040503050406030204" pitchFamily="18" charset="0"/>
                        <a:ea typeface="Open Sans" panose="020B0606030504020204" pitchFamily="34" charset="0"/>
                        <a:cs typeface="Open Sans" panose="020B0606030504020204" pitchFamily="34" charset="0"/>
                      </a:rPr>
                      <m:t>−1)(</m:t>
                    </m:r>
                    <m:r>
                      <a:rPr lang="en-US" sz="2800" i="1" dirty="0" smtClean="0">
                        <a:latin typeface="Cambria Math" panose="02040503050406030204" pitchFamily="18" charset="0"/>
                        <a:ea typeface="Open Sans" panose="020B0606030504020204" pitchFamily="34" charset="0"/>
                        <a:cs typeface="Open Sans" panose="020B0606030504020204" pitchFamily="34" charset="0"/>
                      </a:rPr>
                      <m:t>𝑛</m:t>
                    </m:r>
                    <m:r>
                      <a:rPr lang="en-US" sz="2800" i="1" dirty="0" smtClean="0">
                        <a:latin typeface="Cambria Math" panose="02040503050406030204" pitchFamily="18" charset="0"/>
                        <a:ea typeface="Open Sans" panose="020B0606030504020204" pitchFamily="34" charset="0"/>
                        <a:cs typeface="Open Sans" panose="020B0606030504020204" pitchFamily="34" charset="0"/>
                      </a:rPr>
                      <m:t>−2)</m:t>
                    </m:r>
                  </m:oMath>
                </a14:m>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656581" y="4257926"/>
                <a:ext cx="8055026" cy="523220"/>
              </a:xfrm>
              <a:prstGeom prst="rect">
                <a:avLst/>
              </a:prstGeom>
              <a:blipFill rotWithShape="0">
                <a:blip r:embed="rId7"/>
                <a:stretch>
                  <a:fillRect l="-1590" t="-11628" b="-31395"/>
                </a:stretch>
              </a:blipFill>
            </p:spPr>
            <p:txBody>
              <a:bodyPr/>
              <a:lstStyle/>
              <a:p>
                <a:r>
                  <a:rPr lang="en-US">
                    <a:noFill/>
                  </a:rPr>
                  <a:t> </a:t>
                </a:r>
              </a:p>
            </p:txBody>
          </p:sp>
        </mc:Fallback>
      </mc:AlternateContent>
      <p:sp>
        <p:nvSpPr>
          <p:cNvPr id="5" name="Rectangle 4"/>
          <p:cNvSpPr/>
          <p:nvPr/>
        </p:nvSpPr>
        <p:spPr>
          <a:xfrm>
            <a:off x="140202" y="5410200"/>
            <a:ext cx="5116914" cy="584775"/>
          </a:xfrm>
          <a:prstGeom prst="rect">
            <a:avLst/>
          </a:prstGeom>
        </p:spPr>
        <p:txBody>
          <a:bodyPr wrap="none">
            <a:spAutoFit/>
          </a:bodyPr>
          <a:lstStyle/>
          <a:p>
            <a:r>
              <a:rPr lang="en-US" sz="3200" b="1" dirty="0">
                <a:solidFill>
                  <a:srgbClr val="0D0163"/>
                </a:solidFill>
                <a:latin typeface="Open Sans" panose="020B0606030504020204" pitchFamily="34" charset="0"/>
                <a:ea typeface="Open Sans" panose="020B0606030504020204" pitchFamily="34" charset="0"/>
                <a:cs typeface="Open Sans" panose="020B0606030504020204" pitchFamily="34" charset="0"/>
              </a:rPr>
              <a:t>Betweenness centrality:</a:t>
            </a:r>
          </a:p>
        </p:txBody>
      </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1416" y="2714605"/>
            <a:ext cx="3714133" cy="518400"/>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209800" y="3395137"/>
            <a:ext cx="6056533" cy="482133"/>
          </a:xfrm>
          <a:prstGeom prst="rect">
            <a:avLst/>
          </a:prstGeom>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460858" y="5410200"/>
            <a:ext cx="3090286" cy="690286"/>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29200" y="1585406"/>
            <a:ext cx="1650286" cy="555429"/>
          </a:xfrm>
          <a:prstGeom prst="rect">
            <a:avLst/>
          </a:prstGeom>
        </p:spPr>
      </p:pic>
    </p:spTree>
    <p:extLst>
      <p:ext uri="{BB962C8B-B14F-4D97-AF65-F5344CB8AC3E}">
        <p14:creationId xmlns:p14="http://schemas.microsoft.com/office/powerpoint/2010/main" val="4108529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Betweenness Centrality: Example 1</a:t>
            </a: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6000" y="906066"/>
            <a:ext cx="3905250" cy="1940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18476" y="2952823"/>
            <a:ext cx="8707047" cy="3539811"/>
          </a:xfrm>
          <a:prstGeom prst="rect">
            <a:avLst/>
          </a:prstGeom>
        </p:spPr>
      </p:pic>
    </p:spTree>
    <p:extLst>
      <p:ext uri="{BB962C8B-B14F-4D97-AF65-F5344CB8AC3E}">
        <p14:creationId xmlns:p14="http://schemas.microsoft.com/office/powerpoint/2010/main" val="2022745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Betweenness Centrality: Example 2</a:t>
            </a:r>
          </a:p>
        </p:txBody>
      </p:sp>
      <p:pic>
        <p:nvPicPr>
          <p:cNvPr id="5" name="Content Placeholder 3"/>
          <p:cNvPicPr>
            <a:picLocks noGrp="1" noChangeAspect="1" noChangeArrowheads="1"/>
          </p:cNvPicPr>
          <p:nvPr>
            <p:ph idx="1"/>
          </p:nvPr>
        </p:nvPicPr>
        <p:blipFill>
          <a:blip r:embed="rId3" cstate="print">
            <a:clrChange>
              <a:clrFrom>
                <a:srgbClr val="FFFFFF"/>
              </a:clrFrom>
              <a:clrTo>
                <a:srgbClr val="FFFFFF">
                  <a:alpha val="0"/>
                </a:srgbClr>
              </a:clrTo>
            </a:clrChange>
          </a:blip>
          <a:srcRect/>
          <a:stretch>
            <a:fillRect/>
          </a:stretch>
        </p:blipFill>
        <p:spPr bwMode="auto">
          <a:xfrm>
            <a:off x="2552700" y="1119447"/>
            <a:ext cx="4038600" cy="2496589"/>
          </a:xfrm>
          <a:prstGeom prst="rect">
            <a:avLst/>
          </a:prstGeom>
          <a:noFill/>
          <a:ln w="9525">
            <a:noFill/>
            <a:miter lim="800000"/>
            <a:headEnd/>
            <a:tailEnd/>
          </a:ln>
        </p:spPr>
      </p:pic>
      <p:graphicFrame>
        <p:nvGraphicFramePr>
          <p:cNvPr id="7" name="Table 6"/>
          <p:cNvGraphicFramePr>
            <a:graphicFrameLocks noGrp="1"/>
          </p:cNvGraphicFramePr>
          <p:nvPr>
            <p:extLst>
              <p:ext uri="{D42A27DB-BD31-4B8C-83A1-F6EECF244321}">
                <p14:modId xmlns:p14="http://schemas.microsoft.com/office/powerpoint/2010/main" val="1437532851"/>
              </p:ext>
            </p:extLst>
          </p:nvPr>
        </p:nvGraphicFramePr>
        <p:xfrm>
          <a:off x="2552700" y="3810000"/>
          <a:ext cx="4038600" cy="2455541"/>
        </p:xfrm>
        <a:graphic>
          <a:graphicData uri="http://schemas.openxmlformats.org/drawingml/2006/table">
            <a:tbl>
              <a:tblPr firstRow="1" bandRow="1">
                <a:tableStyleId>{35758FB7-9AC5-4552-8A53-C91805E547FA}</a:tableStyleId>
              </a:tblPr>
              <a:tblGrid>
                <a:gridCol w="7620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89051">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Node</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Betweenness Centrality</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0"/>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16 + 1/2</a:t>
                      </a:r>
                      <a:r>
                        <a:rPr lang="en-US" sz="1400" u="none" strike="noStrike" baseline="0" dirty="0">
                          <a:latin typeface="Open Sans" panose="020B0606030504020204" pitchFamily="34" charset="0"/>
                          <a:ea typeface="Open Sans" panose="020B0606030504020204" pitchFamily="34" charset="0"/>
                          <a:cs typeface="Open Sans" panose="020B0606030504020204" pitchFamily="34" charset="0"/>
                        </a:rPr>
                        <a:t> + 1/2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1"/>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7+5/2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2"/>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3"/>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5/2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4"/>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1/2 +</a:t>
                      </a:r>
                      <a:r>
                        <a:rPr lang="en-US" sz="1400" u="none" strike="noStrike" baseline="0" dirty="0">
                          <a:latin typeface="Open Sans" panose="020B0606030504020204" pitchFamily="34" charset="0"/>
                          <a:ea typeface="Open Sans" panose="020B0606030504020204" pitchFamily="34" charset="0"/>
                          <a:cs typeface="Open Sans" panose="020B0606030504020204" pitchFamily="34" charset="0"/>
                        </a:rPr>
                        <a:t> 1/2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5"/>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15 + 2</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6"/>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7"/>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H</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8"/>
                  </a:ext>
                </a:extLst>
              </a:tr>
              <a:tr h="229610">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I</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400" b="0"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tc>
                  <a:txBody>
                    <a:bodyPr/>
                    <a:lstStyle/>
                    <a:p>
                      <a:pPr algn="ctr" fontAlgn="b"/>
                      <a:r>
                        <a:rPr lang="en-US" sz="1400" b="1"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4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9525" marR="9525" marT="9525"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692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Betweenness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In betweenness centrality, we compute shortest paths between all pairs of nodes to compute the betweenness value. </a:t>
                </a:r>
              </a:p>
              <a:p>
                <a:endParaRPr lang="en-US" b="1" dirty="0"/>
              </a:p>
              <a:p>
                <a:r>
                  <a:rPr lang="en-US" b="1" dirty="0"/>
                  <a:t>Trivial Solution</a:t>
                </a:r>
                <a:r>
                  <a:rPr lang="en-US" dirty="0"/>
                  <a:t>:</a:t>
                </a:r>
              </a:p>
              <a:p>
                <a:pPr lvl="1"/>
                <a:r>
                  <a:rPr lang="en-US" dirty="0"/>
                  <a:t>Use Dijkstra and run it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times</a:t>
                </a:r>
              </a:p>
              <a:p>
                <a:pPr lvl="1"/>
                <a:r>
                  <a:rPr lang="en-US" dirty="0"/>
                  <a:t>We get 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e>
                      <m:sup>
                        <m:r>
                          <a:rPr lang="en-US" b="0" i="1" smtClean="0">
                            <a:latin typeface="Cambria Math" panose="02040503050406030204" pitchFamily="18" charset="0"/>
                          </a:rPr>
                          <m:t>3</m:t>
                        </m:r>
                      </m:sup>
                    </m:sSup>
                    <m:r>
                      <a:rPr lang="en-US" b="0" i="1" smtClean="0">
                        <a:latin typeface="Cambria Math" panose="02040503050406030204" pitchFamily="18" charset="0"/>
                      </a:rPr>
                      <m:t>)</m:t>
                    </m:r>
                  </m:oMath>
                </a14:m>
                <a:r>
                  <a:rPr lang="en-US" b="0" dirty="0"/>
                  <a:t> solution</a:t>
                </a:r>
              </a:p>
              <a:p>
                <a:pPr lvl="1"/>
                <a:endParaRPr lang="en-US" dirty="0"/>
              </a:p>
              <a:p>
                <a:r>
                  <a:rPr lang="en-US" dirty="0"/>
                  <a:t>Better Solution:</a:t>
                </a:r>
              </a:p>
              <a:p>
                <a:pPr lvl="1"/>
                <a:r>
                  <a:rPr lang="en-US" dirty="0"/>
                  <a:t>Brandes Algorithm: </a:t>
                </a:r>
              </a:p>
              <a:p>
                <a:pPr lvl="2"/>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𝑛𝑚</m:t>
                    </m:r>
                    <m:r>
                      <a:rPr lang="en-US" i="1" dirty="0" smtClean="0">
                        <a:latin typeface="Cambria Math" panose="02040503050406030204" pitchFamily="18" charset="0"/>
                      </a:rPr>
                      <m:t>) </m:t>
                    </m:r>
                  </m:oMath>
                </a14:m>
                <a:r>
                  <a:rPr lang="en-US" dirty="0"/>
                  <a:t>for unweighted graphs</a:t>
                </a:r>
              </a:p>
              <a:p>
                <a:pPr lvl="2"/>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𝑛𝑚</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𝑛</m:t>
                        </m:r>
                      </m:e>
                      <m:sup>
                        <m:r>
                          <a:rPr lang="en-US" b="0" i="1" dirty="0" smtClean="0">
                            <a:latin typeface="Cambria Math" panose="02040503050406030204" pitchFamily="18" charset="0"/>
                          </a:rPr>
                          <m:t>2</m:t>
                        </m:r>
                      </m:sup>
                    </m:sSup>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log</m:t>
                        </m:r>
                      </m:fName>
                      <m:e>
                        <m:r>
                          <a:rPr lang="en-US" b="0" i="1" dirty="0" smtClean="0">
                            <a:latin typeface="Cambria Math" panose="02040503050406030204" pitchFamily="18" charset="0"/>
                          </a:rPr>
                          <m:t>𝑛</m:t>
                        </m:r>
                      </m:e>
                    </m:func>
                    <m:r>
                      <a:rPr lang="en-US" i="1" dirty="0">
                        <a:latin typeface="Cambria Math" panose="02040503050406030204" pitchFamily="18" charset="0"/>
                      </a:rPr>
                      <m:t>) </m:t>
                    </m:r>
                  </m:oMath>
                </a14:m>
                <a:r>
                  <a:rPr lang="en-US" dirty="0"/>
                  <a:t>for weighted graphs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947"/>
                </a:stretch>
              </a:blipFill>
            </p:spPr>
            <p:txBody>
              <a:bodyPr/>
              <a:lstStyle/>
              <a:p>
                <a:r>
                  <a:rPr lang="en-US">
                    <a:noFill/>
                  </a:rPr>
                  <a:t> </a:t>
                </a:r>
              </a:p>
            </p:txBody>
          </p:sp>
        </mc:Fallback>
      </mc:AlternateContent>
    </p:spTree>
    <p:extLst>
      <p:ext uri="{BB962C8B-B14F-4D97-AF65-F5344CB8AC3E}">
        <p14:creationId xmlns:p14="http://schemas.microsoft.com/office/powerpoint/2010/main" val="245300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Brandes Algorithm [2001]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4800600"/>
                <a:ext cx="9001125" cy="1737360"/>
              </a:xfrm>
            </p:spPr>
            <p:txBody>
              <a:bodyPr>
                <a:normAutofit/>
              </a:bodyPr>
              <a:lstStyle/>
              <a:p>
                <a:pPr marL="0" indent="0">
                  <a:buNone/>
                </a:pPr>
                <a14:m>
                  <m:oMath xmlns:m="http://schemas.openxmlformats.org/officeDocument/2006/math">
                    <m:r>
                      <a:rPr lang="en-US" i="1" dirty="0" smtClean="0">
                        <a:latin typeface="Cambria Math" panose="02040503050406030204" pitchFamily="18" charset="0"/>
                      </a:rPr>
                      <m:t>𝑝𝑟𝑒𝑑</m:t>
                    </m:r>
                    <m:r>
                      <a:rPr lang="en-US" i="1" dirty="0">
                        <a:latin typeface="Cambria Math" panose="02040503050406030204" pitchFamily="18" charset="0"/>
                      </a:rPr>
                      <m:t>(</m:t>
                    </m:r>
                    <m:r>
                      <a:rPr lang="en-US" i="1" dirty="0" err="1">
                        <a:latin typeface="Cambria Math" panose="02040503050406030204" pitchFamily="18" charset="0"/>
                      </a:rPr>
                      <m:t>𝑠</m:t>
                    </m:r>
                    <m:r>
                      <a:rPr lang="en-US" i="1" dirty="0" err="1">
                        <a:latin typeface="Cambria Math" panose="02040503050406030204" pitchFamily="18" charset="0"/>
                      </a:rPr>
                      <m:t>,</m:t>
                    </m:r>
                    <m:r>
                      <a:rPr lang="en-US" i="1" dirty="0" err="1">
                        <a:latin typeface="Cambria Math" panose="02040503050406030204" pitchFamily="18" charset="0"/>
                      </a:rPr>
                      <m:t>𝑤</m:t>
                    </m:r>
                    <m:r>
                      <a:rPr lang="en-US" i="1" dirty="0" smtClean="0">
                        <a:latin typeface="Cambria Math" panose="02040503050406030204" pitchFamily="18" charset="0"/>
                      </a:rPr>
                      <m:t>)</m:t>
                    </m:r>
                  </m:oMath>
                </a14:m>
                <a:r>
                  <a:rPr lang="en-US" dirty="0"/>
                  <a:t> is the set of predecessors of </a:t>
                </a:r>
                <a14:m>
                  <m:oMath xmlns:m="http://schemas.openxmlformats.org/officeDocument/2006/math">
                    <m:r>
                      <a:rPr lang="en-US" i="1" dirty="0" smtClean="0">
                        <a:latin typeface="Cambria Math" panose="02040503050406030204" pitchFamily="18" charset="0"/>
                      </a:rPr>
                      <m:t>𝑤</m:t>
                    </m:r>
                    <m:r>
                      <a:rPr lang="en-US" i="1" dirty="0" smtClean="0">
                        <a:latin typeface="Cambria Math" panose="02040503050406030204" pitchFamily="18" charset="0"/>
                      </a:rPr>
                      <m:t> </m:t>
                    </m:r>
                  </m:oMath>
                </a14:m>
                <a:r>
                  <a:rPr lang="en-US" dirty="0"/>
                  <a:t>in the shortest paths from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 </m:t>
                    </m:r>
                  </m:oMath>
                </a14:m>
                <a:r>
                  <a:rPr lang="en-US" dirty="0"/>
                  <a:t>to </a:t>
                </a:r>
                <a14:m>
                  <m:oMath xmlns:m="http://schemas.openxmlformats.org/officeDocument/2006/math">
                    <m:r>
                      <a:rPr lang="en-US" i="1" dirty="0" smtClean="0">
                        <a:latin typeface="Cambria Math" panose="02040503050406030204" pitchFamily="18" charset="0"/>
                      </a:rPr>
                      <m:t>𝑤</m:t>
                    </m:r>
                  </m:oMath>
                </a14:m>
                <a:r>
                  <a:rPr lang="en-US" dirty="0"/>
                  <a:t>. </a:t>
                </a:r>
              </a:p>
              <a:p>
                <a:pPr lvl="1"/>
                <a:r>
                  <a:rPr lang="en-US" dirty="0"/>
                  <a:t>In the most basic scenario, </a:t>
                </a:r>
                <a14:m>
                  <m:oMath xmlns:m="http://schemas.openxmlformats.org/officeDocument/2006/math">
                    <m:r>
                      <a:rPr lang="en-US" i="1" dirty="0" smtClean="0">
                        <a:latin typeface="Cambria Math" panose="02040503050406030204" pitchFamily="18" charset="0"/>
                      </a:rPr>
                      <m:t>𝑤</m:t>
                    </m:r>
                  </m:oMath>
                </a14:m>
                <a:r>
                  <a:rPr lang="en-US" dirty="0"/>
                  <a:t> is the immediate child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4800600"/>
                <a:ext cx="9001125" cy="1737360"/>
              </a:xfrm>
              <a:blipFill rotWithShape="0">
                <a:blip r:embed="rId5"/>
                <a:stretch>
                  <a:fillRect l="-1423" t="-3860"/>
                </a:stretch>
              </a:blipFill>
            </p:spPr>
            <p:txBody>
              <a:bodyPr/>
              <a:lstStyle/>
              <a:p>
                <a:r>
                  <a:rPr lang="en-US">
                    <a:noFill/>
                  </a:rPr>
                  <a:t> </a:t>
                </a:r>
              </a:p>
            </p:txBody>
          </p:sp>
        </mc:Fallback>
      </mc:AlternateContent>
      <p:pic>
        <p:nvPicPr>
          <p:cNvPr id="9" name="Picture 8"/>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1000" y="1174625"/>
            <a:ext cx="6122665" cy="518400"/>
          </a:xfrm>
          <a:prstGeom prst="rect">
            <a:avLst/>
          </a:prstGeom>
        </p:spPr>
      </p:pic>
      <p:pic>
        <p:nvPicPr>
          <p:cNvPr id="11" name="Picture 10"/>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57200" y="1878714"/>
            <a:ext cx="3281066" cy="518400"/>
          </a:xfrm>
          <a:prstGeom prst="rect">
            <a:avLst/>
          </a:prstGeom>
        </p:spPr>
      </p:pic>
      <p:pic>
        <p:nvPicPr>
          <p:cNvPr id="14" name="Picture 13"/>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76533" y="4114800"/>
            <a:ext cx="6190933" cy="477867"/>
          </a:xfrm>
          <a:prstGeom prst="rect">
            <a:avLst/>
          </a:prstGeom>
        </p:spPr>
      </p:pic>
      <mc:AlternateContent xmlns:mc="http://schemas.openxmlformats.org/markup-compatibility/2006" xmlns:a14="http://schemas.microsoft.com/office/drawing/2010/main">
        <mc:Choice Requires="a14">
          <p:sp>
            <p:nvSpPr>
              <p:cNvPr id="17" name="Content Placeholder 2"/>
              <p:cNvSpPr txBox="1">
                <a:spLocks/>
              </p:cNvSpPr>
              <p:nvPr/>
            </p:nvSpPr>
            <p:spPr>
              <a:xfrm>
                <a:off x="371475" y="2899505"/>
                <a:ext cx="8305800" cy="112737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There exists a recurrence equation that can help us determine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17" name="Content Placeholder 2"/>
              <p:cNvSpPr txBox="1">
                <a:spLocks noRot="1" noChangeAspect="1" noMove="1" noResize="1" noEditPoints="1" noAdjustHandles="1" noChangeArrowheads="1" noChangeShapeType="1" noTextEdit="1"/>
              </p:cNvSpPr>
              <p:nvPr/>
            </p:nvSpPr>
            <p:spPr>
              <a:xfrm>
                <a:off x="371475" y="2899505"/>
                <a:ext cx="8305800" cy="1127376"/>
              </a:xfrm>
              <a:prstGeom prst="rect">
                <a:avLst/>
              </a:prstGeom>
              <a:blipFill rotWithShape="0">
                <a:blip r:embed="rId9"/>
                <a:stretch>
                  <a:fillRect l="-1542" t="-5946" r="-954"/>
                </a:stretch>
              </a:blipFill>
            </p:spPr>
            <p:txBody>
              <a:bodyPr/>
              <a:lstStyle/>
              <a:p>
                <a:r>
                  <a:rPr lang="en-US">
                    <a:noFill/>
                  </a:rPr>
                  <a:t> </a:t>
                </a:r>
              </a:p>
            </p:txBody>
          </p:sp>
        </mc:Fallback>
      </mc:AlternateContent>
    </p:spTree>
    <p:extLst>
      <p:ext uri="{BB962C8B-B14F-4D97-AF65-F5344CB8AC3E}">
        <p14:creationId xmlns:p14="http://schemas.microsoft.com/office/powerpoint/2010/main" val="404172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to compute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𝝈</m:t>
                        </m:r>
                      </m:e>
                      <m:sub>
                        <m:r>
                          <a:rPr lang="en-US" b="1" i="1" smtClean="0">
                            <a:latin typeface="Cambria Math" panose="02040503050406030204" pitchFamily="18" charset="0"/>
                          </a:rPr>
                          <m:t>𝒔𝒕</m:t>
                        </m:r>
                      </m:sub>
                    </m:sSub>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a:stretch>
              </a:blipFill>
            </p:spPr>
            <p:txBody>
              <a:bodyPr/>
              <a:lstStyle/>
              <a:p>
                <a:r>
                  <a:rPr lang="en-US">
                    <a:noFill/>
                  </a:rPr>
                  <a:t> </a:t>
                </a:r>
              </a:p>
            </p:txBody>
          </p:sp>
        </mc:Fallback>
      </mc:AlternateContent>
      <p:sp>
        <p:nvSpPr>
          <p:cNvPr id="3" name="Content Placeholder 2"/>
          <p:cNvSpPr>
            <a:spLocks noGrp="1"/>
          </p:cNvSpPr>
          <p:nvPr>
            <p:ph idx="1"/>
          </p:nvPr>
        </p:nvSpPr>
        <p:spPr>
          <a:xfrm>
            <a:off x="6118019" y="5963633"/>
            <a:ext cx="3048000" cy="533400"/>
          </a:xfrm>
        </p:spPr>
        <p:txBody>
          <a:bodyPr>
            <a:normAutofit fontScale="77500" lnSpcReduction="20000"/>
          </a:bodyPr>
          <a:lstStyle/>
          <a:p>
            <a:pPr marL="0" indent="0">
              <a:buNone/>
            </a:pPr>
            <a:r>
              <a:rPr lang="en-US" sz="1400" dirty="0"/>
              <a:t>Source: Networks, Crowds, and Markets: Reasoning about a Highly Connected World. By David Easley and Jon Kleinberg</a:t>
            </a:r>
          </a:p>
        </p:txBody>
      </p:sp>
      <p:pic>
        <p:nvPicPr>
          <p:cNvPr id="4" name="Picture 3"/>
          <p:cNvPicPr>
            <a:picLocks noChangeAspect="1"/>
          </p:cNvPicPr>
          <p:nvPr/>
        </p:nvPicPr>
        <p:blipFill rotWithShape="1">
          <a:blip r:embed="rId3">
            <a:clrChange>
              <a:clrFrom>
                <a:srgbClr val="FFFFFF"/>
              </a:clrFrom>
              <a:clrTo>
                <a:srgbClr val="FFFFFF">
                  <a:alpha val="0"/>
                </a:srgbClr>
              </a:clrTo>
            </a:clrChange>
            <a:lum bright="-20000" contrast="40000"/>
          </a:blip>
          <a:srcRect t="10000"/>
          <a:stretch/>
        </p:blipFill>
        <p:spPr>
          <a:xfrm>
            <a:off x="77181" y="914400"/>
            <a:ext cx="3617537" cy="27432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lum bright="-20000" contrast="40000"/>
          </a:blip>
          <a:stretch>
            <a:fillRect/>
          </a:stretch>
        </p:blipFill>
        <p:spPr>
          <a:xfrm>
            <a:off x="152719" y="3848100"/>
            <a:ext cx="2943887" cy="2648933"/>
          </a:xfrm>
          <a:prstGeom prst="rect">
            <a:avLst/>
          </a:prstGeom>
        </p:spPr>
      </p:pic>
      <p:sp>
        <p:nvSpPr>
          <p:cNvPr id="6" name="Content Placeholder 2"/>
          <p:cNvSpPr txBox="1">
            <a:spLocks/>
          </p:cNvSpPr>
          <p:nvPr/>
        </p:nvSpPr>
        <p:spPr>
          <a:xfrm>
            <a:off x="2170718" y="1038225"/>
            <a:ext cx="3048000" cy="5334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Original Network</a:t>
            </a:r>
          </a:p>
        </p:txBody>
      </p:sp>
      <p:pic>
        <p:nvPicPr>
          <p:cNvPr id="8" name="Picture 7"/>
          <p:cNvPicPr>
            <a:picLocks noChangeAspect="1"/>
          </p:cNvPicPr>
          <p:nvPr/>
        </p:nvPicPr>
        <p:blipFill>
          <a:blip r:embed="rId5">
            <a:clrChange>
              <a:clrFrom>
                <a:srgbClr val="FFFFFF"/>
              </a:clrFrom>
              <a:clrTo>
                <a:srgbClr val="FFFFFF">
                  <a:alpha val="0"/>
                </a:srgbClr>
              </a:clrTo>
            </a:clrChange>
            <a:lum contrast="40000"/>
          </a:blip>
          <a:stretch>
            <a:fillRect/>
          </a:stretch>
        </p:blipFill>
        <p:spPr>
          <a:xfrm>
            <a:off x="2667000" y="1304925"/>
            <a:ext cx="6706287" cy="4321060"/>
          </a:xfrm>
          <a:prstGeom prst="rect">
            <a:avLst/>
          </a:prstGeom>
        </p:spPr>
      </p:pic>
      <p:sp>
        <p:nvSpPr>
          <p:cNvPr id="9" name="Right Arrow 8"/>
          <p:cNvSpPr/>
          <p:nvPr/>
        </p:nvSpPr>
        <p:spPr>
          <a:xfrm rot="5400000">
            <a:off x="762000" y="363855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0" name="Right Arrow 9"/>
          <p:cNvSpPr/>
          <p:nvPr/>
        </p:nvSpPr>
        <p:spPr>
          <a:xfrm rot="18282624">
            <a:off x="4398726" y="5367119"/>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1" name="Rectangle 10"/>
          <p:cNvSpPr/>
          <p:nvPr/>
        </p:nvSpPr>
        <p:spPr>
          <a:xfrm>
            <a:off x="7086600" y="2895601"/>
            <a:ext cx="228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Content Placeholder 2"/>
          <p:cNvSpPr txBox="1">
            <a:spLocks/>
          </p:cNvSpPr>
          <p:nvPr/>
        </p:nvSpPr>
        <p:spPr>
          <a:xfrm>
            <a:off x="7391400" y="2660592"/>
            <a:ext cx="1066801" cy="82555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FF0000"/>
                </a:solidFill>
              </a:rPr>
              <a:t>Sum of Parents values</a:t>
            </a:r>
          </a:p>
        </p:txBody>
      </p:sp>
      <mc:AlternateContent xmlns:mc="http://schemas.openxmlformats.org/markup-compatibility/2006" xmlns:a14="http://schemas.microsoft.com/office/drawing/2010/main">
        <mc:Choice Requires="a14">
          <p:sp>
            <p:nvSpPr>
              <p:cNvPr id="13" name="Content Placeholder 2"/>
              <p:cNvSpPr txBox="1">
                <a:spLocks/>
              </p:cNvSpPr>
              <p:nvPr/>
            </p:nvSpPr>
            <p:spPr>
              <a:xfrm>
                <a:off x="2373369" y="6057900"/>
                <a:ext cx="3048000" cy="533400"/>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BFS starting at A (i.e., </a:t>
                </a:r>
                <a14:m>
                  <m:oMath xmlns:m="http://schemas.openxmlformats.org/officeDocument/2006/math">
                    <m:r>
                      <a:rPr lang="en-US" i="1" dirty="0" smtClean="0">
                        <a:latin typeface="Cambria Math" panose="02040503050406030204" pitchFamily="18" charset="0"/>
                      </a:rPr>
                      <m:t>𝑠</m:t>
                    </m:r>
                  </m:oMath>
                </a14:m>
                <a:r>
                  <a:rPr lang="en-US" dirty="0"/>
                  <a:t>)</a:t>
                </a:r>
              </a:p>
            </p:txBody>
          </p:sp>
        </mc:Choice>
        <mc:Fallback xmlns="">
          <p:sp>
            <p:nvSpPr>
              <p:cNvPr id="13" name="Content Placeholder 2"/>
              <p:cNvSpPr txBox="1">
                <a:spLocks noRot="1" noChangeAspect="1" noMove="1" noResize="1" noEditPoints="1" noAdjustHandles="1" noChangeArrowheads="1" noChangeShapeType="1" noTextEdit="1"/>
              </p:cNvSpPr>
              <p:nvPr/>
            </p:nvSpPr>
            <p:spPr>
              <a:xfrm>
                <a:off x="2373369" y="6057900"/>
                <a:ext cx="3048000" cy="533400"/>
              </a:xfrm>
              <a:prstGeom prst="rect">
                <a:avLst/>
              </a:prstGeom>
              <a:blipFill>
                <a:blip r:embed="rId6"/>
                <a:stretch>
                  <a:fillRect l="-2000" t="-17241"/>
                </a:stretch>
              </a:blipFill>
            </p:spPr>
            <p:txBody>
              <a:bodyPr/>
              <a:lstStyle/>
              <a:p>
                <a:r>
                  <a:rPr lang="en-US">
                    <a:noFill/>
                  </a:rPr>
                  <a:t> </a:t>
                </a:r>
              </a:p>
            </p:txBody>
          </p:sp>
        </mc:Fallback>
      </mc:AlternateContent>
    </p:spTree>
    <p:extLst>
      <p:ext uri="{BB962C8B-B14F-4D97-AF65-F5344CB8AC3E}">
        <p14:creationId xmlns:p14="http://schemas.microsoft.com/office/powerpoint/2010/main" val="208160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p:bldP spid="1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you compute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b="0" i="1">
                            <a:latin typeface="Cambria Math" panose="02040503050406030204" pitchFamily="18" charset="0"/>
                          </a:rPr>
                          <m:t>𝑠</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𝑣</m:t>
                        </m:r>
                      </m:e>
                      <m:sub>
                        <m:r>
                          <a:rPr lang="en-US" b="0" i="1">
                            <a:latin typeface="Cambria Math" panose="02040503050406030204" pitchFamily="18" charset="0"/>
                          </a:rPr>
                          <m:t>𝑖</m:t>
                        </m:r>
                      </m:sub>
                    </m:sSub>
                    <m:r>
                      <a:rPr lang="en-US" b="0" i="1">
                        <a:latin typeface="Cambria Math" panose="02040503050406030204" pitchFamily="18" charset="0"/>
                      </a:rPr>
                      <m:t>)</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a:stretch>
              </a:blipFill>
            </p:spPr>
            <p:txBody>
              <a:bodyPr/>
              <a:lstStyle/>
              <a:p>
                <a:r>
                  <a:rPr lang="en-US">
                    <a:noFill/>
                  </a:rPr>
                  <a:t> </a:t>
                </a:r>
              </a:p>
            </p:txBody>
          </p:sp>
        </mc:Fallback>
      </mc:AlternateContent>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29200" y="1226329"/>
            <a:ext cx="3702968" cy="4498975"/>
          </a:xfr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 y="1079500"/>
            <a:ext cx="3436926" cy="4495800"/>
          </a:xfrm>
          <a:prstGeom prst="rect">
            <a:avLst/>
          </a:prstGeom>
        </p:spPr>
      </p:pic>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758252" y="5875308"/>
            <a:ext cx="6190933" cy="477867"/>
          </a:xfrm>
          <a:prstGeom prst="rect">
            <a:avLst/>
          </a:prstGeom>
        </p:spPr>
      </p:pic>
      <p:sp>
        <p:nvSpPr>
          <p:cNvPr id="8" name="Rectangle 7"/>
          <p:cNvSpPr/>
          <p:nvPr/>
        </p:nvSpPr>
        <p:spPr>
          <a:xfrm>
            <a:off x="5577840" y="5257800"/>
            <a:ext cx="365760" cy="36576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9" name="Content Placeholder 2"/>
          <p:cNvSpPr txBox="1">
            <a:spLocks/>
          </p:cNvSpPr>
          <p:nvPr/>
        </p:nvSpPr>
        <p:spPr>
          <a:xfrm>
            <a:off x="6096000" y="5191904"/>
            <a:ext cx="3048000" cy="533400"/>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1923F3"/>
                </a:solidFill>
              </a:rPr>
              <a:t>No shortest path starting from 1 passes through 9</a:t>
            </a:r>
          </a:p>
        </p:txBody>
      </p:sp>
      <p:sp>
        <p:nvSpPr>
          <p:cNvPr id="10" name="Rectangle 9"/>
          <p:cNvSpPr/>
          <p:nvPr/>
        </p:nvSpPr>
        <p:spPr>
          <a:xfrm>
            <a:off x="6248400" y="4282440"/>
            <a:ext cx="365760" cy="36576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1" name="Content Placeholder 2"/>
          <p:cNvSpPr txBox="1">
            <a:spLocks/>
          </p:cNvSpPr>
          <p:nvPr/>
        </p:nvSpPr>
        <p:spPr>
          <a:xfrm>
            <a:off x="4679578" y="4306498"/>
            <a:ext cx="1386359" cy="533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500" dirty="0">
                <a:solidFill>
                  <a:srgbClr val="1923F3"/>
                </a:solidFill>
              </a:rPr>
              <a:t>2/2 (1+0)</a:t>
            </a:r>
          </a:p>
        </p:txBody>
      </p:sp>
      <p:sp>
        <p:nvSpPr>
          <p:cNvPr id="12" name="Rectangle 11"/>
          <p:cNvSpPr/>
          <p:nvPr/>
        </p:nvSpPr>
        <p:spPr>
          <a:xfrm>
            <a:off x="320040" y="4968240"/>
            <a:ext cx="36576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3" name="Rectangle 12"/>
          <p:cNvSpPr/>
          <p:nvPr/>
        </p:nvSpPr>
        <p:spPr>
          <a:xfrm>
            <a:off x="1005840" y="3962400"/>
            <a:ext cx="36576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4" name="Rectangle 13"/>
          <p:cNvSpPr/>
          <p:nvPr/>
        </p:nvSpPr>
        <p:spPr>
          <a:xfrm>
            <a:off x="7635240" y="2286000"/>
            <a:ext cx="365760" cy="365760"/>
          </a:xfrm>
          <a:prstGeom prst="rect">
            <a:avLst/>
          </a:prstGeom>
          <a:noFill/>
          <a:ln>
            <a:solidFill>
              <a:srgbClr val="192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5" name="Content Placeholder 2"/>
          <p:cNvSpPr txBox="1">
            <a:spLocks/>
          </p:cNvSpPr>
          <p:nvPr/>
        </p:nvSpPr>
        <p:spPr>
          <a:xfrm>
            <a:off x="6814840" y="1728398"/>
            <a:ext cx="2266950" cy="339306"/>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1923F3"/>
                </a:solidFill>
              </a:rPr>
              <a:t>1/1(3/2+1)+1/1(3/2+1)</a:t>
            </a:r>
          </a:p>
        </p:txBody>
      </p:sp>
      <p:sp>
        <p:nvSpPr>
          <p:cNvPr id="16" name="Rectangle 15"/>
          <p:cNvSpPr/>
          <p:nvPr/>
        </p:nvSpPr>
        <p:spPr>
          <a:xfrm>
            <a:off x="2301240" y="2057400"/>
            <a:ext cx="36576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7" name="Rectangle 16"/>
          <p:cNvSpPr/>
          <p:nvPr/>
        </p:nvSpPr>
        <p:spPr>
          <a:xfrm>
            <a:off x="1615440" y="3124200"/>
            <a:ext cx="36576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
        <p:nvSpPr>
          <p:cNvPr id="18" name="Rectangle 17"/>
          <p:cNvSpPr/>
          <p:nvPr/>
        </p:nvSpPr>
        <p:spPr>
          <a:xfrm>
            <a:off x="2987040" y="3139440"/>
            <a:ext cx="365760" cy="3657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923F3"/>
              </a:solidFill>
              <a:latin typeface="Open Sans" panose="020B0606030504020204" pitchFamily="34" charset="0"/>
            </a:endParaRPr>
          </a:p>
        </p:txBody>
      </p:sp>
    </p:spTree>
    <p:extLst>
      <p:ext uri="{BB962C8B-B14F-4D97-AF65-F5344CB8AC3E}">
        <p14:creationId xmlns:p14="http://schemas.microsoft.com/office/powerpoint/2010/main" val="1386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2" grpId="1" animBg="1"/>
      <p:bldP spid="13" grpId="0" animBg="1"/>
      <p:bldP spid="13" grpId="1" animBg="1"/>
      <p:bldP spid="14" grpId="0" animBg="1"/>
      <p:bldP spid="15" grpId="0"/>
      <p:bldP spid="16"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Centrality in terms of how fast you can reach others</a:t>
            </a:r>
            <a:br>
              <a:rPr lang="en-US" dirty="0"/>
            </a:br>
            <a:endParaRPr lang="en-US" sz="3200" dirty="0"/>
          </a:p>
        </p:txBody>
      </p:sp>
      <p:sp>
        <p:nvSpPr>
          <p:cNvPr id="4" name="Content Placeholder 3"/>
          <p:cNvSpPr>
            <a:spLocks noGrp="1"/>
          </p:cNvSpPr>
          <p:nvPr>
            <p:ph idx="17"/>
          </p:nvPr>
        </p:nvSpPr>
        <p:spPr/>
        <p:txBody>
          <a:bodyPr/>
          <a:lstStyle/>
          <a:p>
            <a:endParaRPr lang="en-US" dirty="0"/>
          </a:p>
        </p:txBody>
      </p:sp>
    </p:spTree>
    <p:extLst>
      <p:ext uri="{BB962C8B-B14F-4D97-AF65-F5344CB8AC3E}">
        <p14:creationId xmlns:p14="http://schemas.microsoft.com/office/powerpoint/2010/main" val="308377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Measures?</a:t>
            </a:r>
          </a:p>
        </p:txBody>
      </p:sp>
      <p:sp>
        <p:nvSpPr>
          <p:cNvPr id="3" name="Content Placeholder 2"/>
          <p:cNvSpPr>
            <a:spLocks noGrp="1"/>
          </p:cNvSpPr>
          <p:nvPr>
            <p:ph idx="1"/>
          </p:nvPr>
        </p:nvSpPr>
        <p:spPr/>
        <p:txBody>
          <a:bodyPr>
            <a:normAutofit fontScale="85000" lnSpcReduction="20000"/>
          </a:bodyPr>
          <a:lstStyle/>
          <a:p>
            <a:r>
              <a:rPr lang="en-US" dirty="0"/>
              <a:t>Who are the central figures (influential individuals) in the network?</a:t>
            </a:r>
          </a:p>
          <a:p>
            <a:pPr lvl="1"/>
            <a:r>
              <a:rPr lang="en-US" b="1" dirty="0">
                <a:solidFill>
                  <a:srgbClr val="FF0000"/>
                </a:solidFill>
              </a:rPr>
              <a:t>Centrality</a:t>
            </a:r>
          </a:p>
          <a:p>
            <a:endParaRPr lang="en-US" dirty="0"/>
          </a:p>
          <a:p>
            <a:r>
              <a:rPr lang="en-US" dirty="0"/>
              <a:t>What interaction patterns are common in friends?</a:t>
            </a:r>
          </a:p>
          <a:p>
            <a:pPr lvl="1"/>
            <a:r>
              <a:rPr lang="en-US" b="1" dirty="0">
                <a:solidFill>
                  <a:srgbClr val="FF0000"/>
                </a:solidFill>
              </a:rPr>
              <a:t>Reciprocity </a:t>
            </a:r>
            <a:r>
              <a:rPr lang="en-US" b="1" dirty="0"/>
              <a:t>and</a:t>
            </a:r>
            <a:r>
              <a:rPr lang="en-US" b="1" dirty="0">
                <a:solidFill>
                  <a:srgbClr val="FF0000"/>
                </a:solidFill>
              </a:rPr>
              <a:t> Transitivity</a:t>
            </a:r>
          </a:p>
          <a:p>
            <a:pPr lvl="1"/>
            <a:r>
              <a:rPr lang="en-US" b="1" dirty="0">
                <a:solidFill>
                  <a:srgbClr val="FF0000"/>
                </a:solidFill>
              </a:rPr>
              <a:t>Balance </a:t>
            </a:r>
            <a:r>
              <a:rPr lang="en-US" b="1" dirty="0"/>
              <a:t>and</a:t>
            </a:r>
            <a:r>
              <a:rPr lang="en-US" b="1" dirty="0">
                <a:solidFill>
                  <a:srgbClr val="FF0000"/>
                </a:solidFill>
              </a:rPr>
              <a:t> Status</a:t>
            </a:r>
          </a:p>
          <a:p>
            <a:endParaRPr lang="en-US" dirty="0"/>
          </a:p>
          <a:p>
            <a:r>
              <a:rPr lang="en-US" dirty="0"/>
              <a:t>Who are the like-minded users and how can we find these similar individuals?</a:t>
            </a:r>
          </a:p>
          <a:p>
            <a:pPr lvl="1"/>
            <a:r>
              <a:rPr lang="en-US" b="1" dirty="0">
                <a:solidFill>
                  <a:srgbClr val="FF0000"/>
                </a:solidFill>
              </a:rPr>
              <a:t>Similarity</a:t>
            </a:r>
          </a:p>
          <a:p>
            <a:endParaRPr lang="en-US" dirty="0"/>
          </a:p>
          <a:p>
            <a:r>
              <a:rPr lang="en-US" dirty="0"/>
              <a:t>To answer these and similar questions, one first needs to define measures for quantifying </a:t>
            </a:r>
            <a:r>
              <a:rPr lang="en-US" b="1" dirty="0"/>
              <a:t>centrality</a:t>
            </a:r>
            <a:r>
              <a:rPr lang="en-US" dirty="0"/>
              <a:t>, </a:t>
            </a:r>
            <a:r>
              <a:rPr lang="en-US" b="1" dirty="0"/>
              <a:t>level of interactions</a:t>
            </a:r>
            <a:r>
              <a:rPr lang="en-US" dirty="0"/>
              <a:t>, and </a:t>
            </a:r>
            <a:r>
              <a:rPr lang="en-US" b="1" dirty="0"/>
              <a:t>similarity</a:t>
            </a:r>
            <a:r>
              <a:rPr lang="en-US" dirty="0"/>
              <a:t>, among others.</a:t>
            </a:r>
          </a:p>
        </p:txBody>
      </p:sp>
    </p:spTree>
    <p:extLst>
      <p:ext uri="{BB962C8B-B14F-4D97-AF65-F5344CB8AC3E}">
        <p14:creationId xmlns:p14="http://schemas.microsoft.com/office/powerpoint/2010/main" val="258406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Closeness Centrality</a:t>
            </a:r>
          </a:p>
        </p:txBody>
      </p:sp>
      <p:sp>
        <p:nvSpPr>
          <p:cNvPr id="3" name="Content Placeholder 2"/>
          <p:cNvSpPr>
            <a:spLocks noGrp="1"/>
          </p:cNvSpPr>
          <p:nvPr>
            <p:ph idx="1"/>
          </p:nvPr>
        </p:nvSpPr>
        <p:spPr>
          <a:xfrm>
            <a:off x="457200" y="1066800"/>
            <a:ext cx="6934200" cy="5318760"/>
          </a:xfrm>
        </p:spPr>
        <p:txBody>
          <a:bodyPr/>
          <a:lstStyle/>
          <a:p>
            <a:r>
              <a:rPr lang="en-US" dirty="0"/>
              <a:t>The intuition is that influential/central nodes can quickly reach other nodes</a:t>
            </a:r>
          </a:p>
          <a:p>
            <a:endParaRPr lang="en-US" dirty="0"/>
          </a:p>
          <a:p>
            <a:r>
              <a:rPr lang="en-US" dirty="0"/>
              <a:t>These nodes should have a smaller average shortest path length to others</a:t>
            </a:r>
          </a:p>
        </p:txBody>
      </p:sp>
      <p:sp>
        <p:nvSpPr>
          <p:cNvPr id="4" name="Rectangle 3"/>
          <p:cNvSpPr/>
          <p:nvPr/>
        </p:nvSpPr>
        <p:spPr>
          <a:xfrm>
            <a:off x="1371600" y="4244403"/>
            <a:ext cx="3112006"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Closeness centrality:</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683219" y="4089711"/>
            <a:ext cx="2584381" cy="771048"/>
          </a:xfrm>
          <a:prstGeom prst="rect">
            <a:avLst/>
          </a:prstGeom>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590800" y="5278778"/>
            <a:ext cx="4443428" cy="688762"/>
          </a:xfrm>
          <a:prstGeom prst="rect">
            <a:avLst/>
          </a:prstGeom>
        </p:spPr>
      </p:pic>
      <p:pic>
        <p:nvPicPr>
          <p:cNvPr id="7" name="Picture 2" descr="http://www.socsci.uci.edu/files/profiles/photos/lcfreema_11722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9959" y="1170826"/>
            <a:ext cx="1476375" cy="16668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290059" y="2837701"/>
            <a:ext cx="1597617" cy="338554"/>
          </a:xfrm>
          <a:prstGeom prst="rect">
            <a:avLst/>
          </a:prstGeom>
        </p:spPr>
        <p:txBody>
          <a:bodyPr wrap="none">
            <a:spAutoFit/>
          </a:bodyPr>
          <a:lstStyle/>
          <a:p>
            <a:r>
              <a:rPr lang="en-US" sz="1600" i="1" dirty="0">
                <a:solidFill>
                  <a:srgbClr val="545454"/>
                </a:solidFill>
                <a:latin typeface="Open Sans" panose="020B0606030504020204" pitchFamily="34" charset="0"/>
                <a:ea typeface="Open Sans" panose="020B0606030504020204" pitchFamily="34" charset="0"/>
                <a:cs typeface="Open Sans" panose="020B0606030504020204" pitchFamily="34" charset="0"/>
              </a:rPr>
              <a:t>Linton Freeman</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4541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Closeness Centrality: Example 1</a:t>
            </a:r>
          </a:p>
        </p:txBody>
      </p:sp>
      <p:sp>
        <p:nvSpPr>
          <p:cNvPr id="3" name="Content Placeholder 2"/>
          <p:cNvSpPr>
            <a:spLocks noGrp="1"/>
          </p:cNvSpPr>
          <p:nvPr>
            <p:ph idx="1"/>
          </p:nvPr>
        </p:nvSpPr>
        <p:spPr/>
        <p:txBody>
          <a:bodyPr/>
          <a:lstStyle/>
          <a:p>
            <a:endParaRPr lang="en-US" dirty="0"/>
          </a:p>
        </p:txBody>
      </p:sp>
      <p:pic>
        <p:nvPicPr>
          <p:cNvPr id="4" name="Picture 2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95629" y="1559379"/>
            <a:ext cx="4676542"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1289" y="4495800"/>
            <a:ext cx="7759391" cy="1806629"/>
          </a:xfrm>
          <a:prstGeom prst="rect">
            <a:avLst/>
          </a:prstGeom>
        </p:spPr>
      </p:pic>
    </p:spTree>
    <p:extLst>
      <p:ext uri="{BB962C8B-B14F-4D97-AF65-F5344CB8AC3E}">
        <p14:creationId xmlns:p14="http://schemas.microsoft.com/office/powerpoint/2010/main" val="80488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Closeness Centrality: Example 2 (Undirected)</a:t>
            </a:r>
          </a:p>
        </p:txBody>
      </p:sp>
      <p:pic>
        <p:nvPicPr>
          <p:cNvPr id="143363" name="Picture 3"/>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438402" y="1143000"/>
            <a:ext cx="4191000" cy="2590800"/>
          </a:xfrm>
          <a:prstGeom prst="rect">
            <a:avLst/>
          </a:prstGeom>
          <a:noFill/>
          <a:ln w="9525">
            <a:noFill/>
            <a:miter lim="800000"/>
            <a:headEnd/>
            <a:tailEnd/>
          </a:ln>
        </p:spPr>
      </p:pic>
      <p:graphicFrame>
        <p:nvGraphicFramePr>
          <p:cNvPr id="10" name="Table 9"/>
          <p:cNvGraphicFramePr>
            <a:graphicFrameLocks noGrp="1"/>
          </p:cNvGraphicFramePr>
          <p:nvPr>
            <p:extLst>
              <p:ext uri="{D42A27DB-BD31-4B8C-83A1-F6EECF244321}">
                <p14:modId xmlns:p14="http://schemas.microsoft.com/office/powerpoint/2010/main" val="3222150815"/>
              </p:ext>
            </p:extLst>
          </p:nvPr>
        </p:nvGraphicFramePr>
        <p:xfrm>
          <a:off x="228604" y="4038600"/>
          <a:ext cx="8610596" cy="2299480"/>
        </p:xfrm>
        <a:graphic>
          <a:graphicData uri="http://schemas.openxmlformats.org/drawingml/2006/table">
            <a:tbl>
              <a:tblPr firstRow="1" bandRow="1">
                <a:tableStyleId>{35758FB7-9AC5-4552-8A53-C91805E547FA}</a:tableStyleId>
              </a:tblPr>
              <a:tblGrid>
                <a:gridCol w="592557">
                  <a:extLst>
                    <a:ext uri="{9D8B030D-6E8A-4147-A177-3AD203B41FA5}">
                      <a16:colId xmlns:a16="http://schemas.microsoft.com/office/drawing/2014/main" val="20000"/>
                    </a:ext>
                  </a:extLst>
                </a:gridCol>
                <a:gridCol w="657369">
                  <a:extLst>
                    <a:ext uri="{9D8B030D-6E8A-4147-A177-3AD203B41FA5}">
                      <a16:colId xmlns:a16="http://schemas.microsoft.com/office/drawing/2014/main" val="20001"/>
                    </a:ext>
                  </a:extLst>
                </a:gridCol>
                <a:gridCol w="824025">
                  <a:extLst>
                    <a:ext uri="{9D8B030D-6E8A-4147-A177-3AD203B41FA5}">
                      <a16:colId xmlns:a16="http://schemas.microsoft.com/office/drawing/2014/main" val="20002"/>
                    </a:ext>
                  </a:extLst>
                </a:gridCol>
                <a:gridCol w="592557">
                  <a:extLst>
                    <a:ext uri="{9D8B030D-6E8A-4147-A177-3AD203B41FA5}">
                      <a16:colId xmlns:a16="http://schemas.microsoft.com/office/drawing/2014/main" val="20003"/>
                    </a:ext>
                  </a:extLst>
                </a:gridCol>
                <a:gridCol w="592557">
                  <a:extLst>
                    <a:ext uri="{9D8B030D-6E8A-4147-A177-3AD203B41FA5}">
                      <a16:colId xmlns:a16="http://schemas.microsoft.com/office/drawing/2014/main" val="20004"/>
                    </a:ext>
                  </a:extLst>
                </a:gridCol>
                <a:gridCol w="592557">
                  <a:extLst>
                    <a:ext uri="{9D8B030D-6E8A-4147-A177-3AD203B41FA5}">
                      <a16:colId xmlns:a16="http://schemas.microsoft.com/office/drawing/2014/main" val="20005"/>
                    </a:ext>
                  </a:extLst>
                </a:gridCol>
                <a:gridCol w="592557">
                  <a:extLst>
                    <a:ext uri="{9D8B030D-6E8A-4147-A177-3AD203B41FA5}">
                      <a16:colId xmlns:a16="http://schemas.microsoft.com/office/drawing/2014/main" val="20006"/>
                    </a:ext>
                  </a:extLst>
                </a:gridCol>
                <a:gridCol w="592557">
                  <a:extLst>
                    <a:ext uri="{9D8B030D-6E8A-4147-A177-3AD203B41FA5}">
                      <a16:colId xmlns:a16="http://schemas.microsoft.com/office/drawing/2014/main" val="20007"/>
                    </a:ext>
                  </a:extLst>
                </a:gridCol>
                <a:gridCol w="592557">
                  <a:extLst>
                    <a:ext uri="{9D8B030D-6E8A-4147-A177-3AD203B41FA5}">
                      <a16:colId xmlns:a16="http://schemas.microsoft.com/office/drawing/2014/main" val="20008"/>
                    </a:ext>
                  </a:extLst>
                </a:gridCol>
                <a:gridCol w="592557">
                  <a:extLst>
                    <a:ext uri="{9D8B030D-6E8A-4147-A177-3AD203B41FA5}">
                      <a16:colId xmlns:a16="http://schemas.microsoft.com/office/drawing/2014/main" val="20009"/>
                    </a:ext>
                  </a:extLst>
                </a:gridCol>
                <a:gridCol w="592557">
                  <a:extLst>
                    <a:ext uri="{9D8B030D-6E8A-4147-A177-3AD203B41FA5}">
                      <a16:colId xmlns:a16="http://schemas.microsoft.com/office/drawing/2014/main" val="20010"/>
                    </a:ext>
                  </a:extLst>
                </a:gridCol>
                <a:gridCol w="1322211">
                  <a:extLst>
                    <a:ext uri="{9D8B030D-6E8A-4147-A177-3AD203B41FA5}">
                      <a16:colId xmlns:a16="http://schemas.microsoft.com/office/drawing/2014/main" val="20011"/>
                    </a:ext>
                  </a:extLst>
                </a:gridCol>
                <a:gridCol w="473978">
                  <a:extLst>
                    <a:ext uri="{9D8B030D-6E8A-4147-A177-3AD203B41FA5}">
                      <a16:colId xmlns:a16="http://schemas.microsoft.com/office/drawing/2014/main" val="20012"/>
                    </a:ext>
                  </a:extLst>
                </a:gridCol>
              </a:tblGrid>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Node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H</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I</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D_Avg</a:t>
                      </a:r>
                      <a:endParaRPr lang="en-US" sz="1200" b="1" u="none" strike="noStrike" dirty="0">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Closeness  Centrality</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0"/>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1.750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0.571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1"/>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2.125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0.471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2"/>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3.000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0.333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3"/>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2.375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0.421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4"/>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2.750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0.364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5"/>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1.875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0.533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6"/>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2.750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0.364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7"/>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H</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3.375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0.296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9</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8"/>
                  </a:ext>
                </a:extLst>
              </a:tr>
              <a:tr h="214130">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I</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2.500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0.400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068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Closeness Centrality: Example 3 (Directed)</a:t>
            </a:r>
          </a:p>
        </p:txBody>
      </p:sp>
      <p:pic>
        <p:nvPicPr>
          <p:cNvPr id="144386" name="Picture 2"/>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bwMode="auto">
          <a:xfrm>
            <a:off x="2476500" y="1190625"/>
            <a:ext cx="4191000" cy="287655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866515925"/>
              </p:ext>
            </p:extLst>
          </p:nvPr>
        </p:nvGraphicFramePr>
        <p:xfrm>
          <a:off x="304798" y="4267200"/>
          <a:ext cx="8534404" cy="2077180"/>
        </p:xfrm>
        <a:graphic>
          <a:graphicData uri="http://schemas.openxmlformats.org/drawingml/2006/table">
            <a:tbl>
              <a:tblPr firstRow="1" bandRow="1">
                <a:tableStyleId>{35758FB7-9AC5-4552-8A53-C91805E547FA}</a:tableStyleId>
              </a:tblPr>
              <a:tblGrid>
                <a:gridCol w="587314">
                  <a:extLst>
                    <a:ext uri="{9D8B030D-6E8A-4147-A177-3AD203B41FA5}">
                      <a16:colId xmlns:a16="http://schemas.microsoft.com/office/drawing/2014/main" val="20000"/>
                    </a:ext>
                  </a:extLst>
                </a:gridCol>
                <a:gridCol w="651551">
                  <a:extLst>
                    <a:ext uri="{9D8B030D-6E8A-4147-A177-3AD203B41FA5}">
                      <a16:colId xmlns:a16="http://schemas.microsoft.com/office/drawing/2014/main" val="20001"/>
                    </a:ext>
                  </a:extLst>
                </a:gridCol>
                <a:gridCol w="666139">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6096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1241486">
                  <a:extLst>
                    <a:ext uri="{9D8B030D-6E8A-4147-A177-3AD203B41FA5}">
                      <a16:colId xmlns:a16="http://schemas.microsoft.com/office/drawing/2014/main" val="20011"/>
                    </a:ext>
                  </a:extLst>
                </a:gridCol>
                <a:gridCol w="587314">
                  <a:extLst>
                    <a:ext uri="{9D8B030D-6E8A-4147-A177-3AD203B41FA5}">
                      <a16:colId xmlns:a16="http://schemas.microsoft.com/office/drawing/2014/main" val="20012"/>
                    </a:ext>
                  </a:extLst>
                </a:gridCol>
              </a:tblGrid>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Node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H</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I</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D_Avg</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Closeness Centrality</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Rank</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0"/>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A</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2.125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0.471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1"/>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B</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2.500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0.400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2"/>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C</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4.125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0.242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9</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3"/>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D</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2.875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0.348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4"/>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E</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3.375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0.296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5"/>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F</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2.875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0.348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6"/>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G</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3.250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0.308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7"/>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H</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3.875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0.258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8</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8"/>
                  </a:ext>
                </a:extLst>
              </a:tr>
              <a:tr h="180109">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I</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2</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1</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4</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5</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3.500</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u="none" strike="noStrike" dirty="0">
                          <a:latin typeface="Open Sans" panose="020B0606030504020204" pitchFamily="34" charset="0"/>
                          <a:ea typeface="Open Sans" panose="020B0606030504020204" pitchFamily="34" charset="0"/>
                          <a:cs typeface="Open Sans" panose="020B0606030504020204" pitchFamily="34" charset="0"/>
                        </a:rPr>
                        <a:t>0.286</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tc>
                  <a:txBody>
                    <a:bodyPr/>
                    <a:lstStyle/>
                    <a:p>
                      <a:pPr algn="ctr" fontAlgn="b"/>
                      <a:r>
                        <a:rPr lang="en-US" sz="1200" b="1" u="none" strike="noStrike" dirty="0">
                          <a:latin typeface="Open Sans" panose="020B0606030504020204" pitchFamily="34" charset="0"/>
                          <a:ea typeface="Open Sans" panose="020B0606030504020204" pitchFamily="34" charset="0"/>
                          <a:cs typeface="Open Sans" panose="020B0606030504020204" pitchFamily="34" charset="0"/>
                        </a:rPr>
                        <a:t>7</a:t>
                      </a:r>
                      <a:endParaRPr lang="en-US" sz="1200" b="1" i="0" u="none" strike="noStrike"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txBody>
                  <a:tcPr marL="6550" marR="6550" marT="6550" marB="0" anchor="b"/>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6191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Interesting Comparison!</a:t>
            </a:r>
          </a:p>
        </p:txBody>
      </p:sp>
      <p:sp>
        <p:nvSpPr>
          <p:cNvPr id="7" name="Text Box 2"/>
          <p:cNvSpPr txBox="1">
            <a:spLocks noChangeArrowheads="1"/>
          </p:cNvSpPr>
          <p:nvPr/>
        </p:nvSpPr>
        <p:spPr bwMode="auto">
          <a:xfrm>
            <a:off x="379413" y="1095375"/>
            <a:ext cx="8764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Times New Roman" panose="02020603050405020304" pitchFamily="18" charset="0"/>
              </a:defRPr>
            </a:lvl1pPr>
            <a:lvl2pPr>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600" baseline="0" dirty="0">
                <a:latin typeface="Open Sans" panose="020B0606030504020204" pitchFamily="34" charset="0"/>
                <a:ea typeface="Open Sans" panose="020B0606030504020204" pitchFamily="34" charset="0"/>
                <a:cs typeface="Open Sans" panose="020B0606030504020204" pitchFamily="34" charset="0"/>
              </a:rPr>
              <a:t>Comparing three centrality values</a:t>
            </a:r>
          </a:p>
          <a:p>
            <a:pPr lvl="1" eaLnBrk="1" hangingPunct="1">
              <a:buFontTx/>
              <a:buChar char="•"/>
            </a:pPr>
            <a:r>
              <a:rPr lang="en-US" altLang="en-US" sz="1600" baseline="0" dirty="0">
                <a:latin typeface="Open Sans" panose="020B0606030504020204" pitchFamily="34" charset="0"/>
                <a:ea typeface="Open Sans" panose="020B0606030504020204" pitchFamily="34" charset="0"/>
                <a:cs typeface="Open Sans" panose="020B0606030504020204" pitchFamily="34" charset="0"/>
              </a:rPr>
              <a:t> Generally, the 3 centrality types will be positively correlated</a:t>
            </a:r>
          </a:p>
          <a:p>
            <a:pPr lvl="1" eaLnBrk="1" hangingPunct="1">
              <a:buFontTx/>
              <a:buChar char="•"/>
            </a:pPr>
            <a:r>
              <a:rPr lang="en-US" altLang="en-US" sz="1600" baseline="0" dirty="0">
                <a:latin typeface="Open Sans" panose="020B0606030504020204" pitchFamily="34" charset="0"/>
                <a:ea typeface="Open Sans" panose="020B0606030504020204" pitchFamily="34" charset="0"/>
                <a:cs typeface="Open Sans" panose="020B0606030504020204" pitchFamily="34" charset="0"/>
              </a:rPr>
              <a:t> When they are not (or low correlation), it usually reveals interesting information</a:t>
            </a:r>
          </a:p>
        </p:txBody>
      </p:sp>
      <p:grpSp>
        <p:nvGrpSpPr>
          <p:cNvPr id="8" name="Group 3"/>
          <p:cNvGrpSpPr>
            <a:grpSpLocks/>
          </p:cNvGrpSpPr>
          <p:nvPr/>
        </p:nvGrpSpPr>
        <p:grpSpPr bwMode="auto">
          <a:xfrm>
            <a:off x="379413" y="2172593"/>
            <a:ext cx="8583513" cy="4199577"/>
            <a:chOff x="-3" y="-3"/>
            <a:chExt cx="3894" cy="2642"/>
          </a:xfrm>
        </p:grpSpPr>
        <p:grpSp>
          <p:nvGrpSpPr>
            <p:cNvPr id="9" name="Group 4"/>
            <p:cNvGrpSpPr>
              <a:grpSpLocks/>
            </p:cNvGrpSpPr>
            <p:nvPr/>
          </p:nvGrpSpPr>
          <p:grpSpPr bwMode="auto">
            <a:xfrm>
              <a:off x="0" y="0"/>
              <a:ext cx="3888" cy="2639"/>
              <a:chOff x="0" y="0"/>
              <a:chExt cx="3888" cy="2639"/>
            </a:xfrm>
          </p:grpSpPr>
          <p:grpSp>
            <p:nvGrpSpPr>
              <p:cNvPr id="11" name="Group 5"/>
              <p:cNvGrpSpPr>
                <a:grpSpLocks/>
              </p:cNvGrpSpPr>
              <p:nvPr/>
            </p:nvGrpSpPr>
            <p:grpSpPr bwMode="auto">
              <a:xfrm>
                <a:off x="0" y="0"/>
                <a:ext cx="972" cy="384"/>
                <a:chOff x="0" y="0"/>
                <a:chExt cx="972" cy="384"/>
              </a:xfrm>
            </p:grpSpPr>
            <p:sp>
              <p:nvSpPr>
                <p:cNvPr id="57" name="Rectangle 6"/>
                <p:cNvSpPr>
                  <a:spLocks noChangeArrowheads="1"/>
                </p:cNvSpPr>
                <p:nvPr/>
              </p:nvSpPr>
              <p:spPr bwMode="auto">
                <a:xfrm>
                  <a:off x="43"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100" baseline="0">
                      <a:latin typeface="Open Sans" panose="020B0606030504020204" pitchFamily="34" charset="0"/>
                      <a:ea typeface="Open Sans" panose="020B0606030504020204" pitchFamily="34" charset="0"/>
                      <a:cs typeface="Open Sans" panose="020B0606030504020204" pitchFamily="34" charset="0"/>
                    </a:rPr>
                    <a:t> </a:t>
                  </a:r>
                </a:p>
                <a:p>
                  <a:endParaRPr lang="en-US" altLang="en-US" baseline="0">
                    <a:latin typeface="Open Sans" panose="020B0606030504020204" pitchFamily="34" charset="0"/>
                    <a:ea typeface="Open Sans" panose="020B0606030504020204" pitchFamily="34" charset="0"/>
                    <a:cs typeface="Open Sans" panose="020B0606030504020204" pitchFamily="34" charset="0"/>
                  </a:endParaRPr>
                </a:p>
              </p:txBody>
            </p:sp>
            <p:sp>
              <p:nvSpPr>
                <p:cNvPr id="58" name="Rectangle 7"/>
                <p:cNvSpPr>
                  <a:spLocks noChangeArrowheads="1"/>
                </p:cNvSpPr>
                <p:nvPr/>
              </p:nvSpPr>
              <p:spPr bwMode="auto">
                <a:xfrm>
                  <a:off x="0"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8"/>
              <p:cNvGrpSpPr>
                <a:grpSpLocks/>
              </p:cNvGrpSpPr>
              <p:nvPr/>
            </p:nvGrpSpPr>
            <p:grpSpPr bwMode="auto">
              <a:xfrm>
                <a:off x="972" y="0"/>
                <a:ext cx="972" cy="384"/>
                <a:chOff x="972" y="0"/>
                <a:chExt cx="972" cy="384"/>
              </a:xfrm>
            </p:grpSpPr>
            <p:sp>
              <p:nvSpPr>
                <p:cNvPr id="55" name="Rectangle 9"/>
                <p:cNvSpPr>
                  <a:spLocks noChangeArrowheads="1"/>
                </p:cNvSpPr>
                <p:nvPr/>
              </p:nvSpPr>
              <p:spPr bwMode="auto">
                <a:xfrm>
                  <a:off x="1015"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00B050"/>
                      </a:solidFill>
                      <a:latin typeface="Open Sans" panose="020B0606030504020204" pitchFamily="34" charset="0"/>
                      <a:ea typeface="Open Sans" panose="020B0606030504020204" pitchFamily="34" charset="0"/>
                      <a:cs typeface="Open Sans" panose="020B0606030504020204" pitchFamily="34" charset="0"/>
                    </a:rPr>
                    <a:t>Low </a:t>
                  </a:r>
                </a:p>
                <a:p>
                  <a:pPr eaLnBrk="1" hangingPunct="1"/>
                  <a:r>
                    <a:rPr lang="en-US" altLang="en-US" sz="1800" b="1" baseline="0" dirty="0">
                      <a:solidFill>
                        <a:srgbClr val="00B050"/>
                      </a:solidFill>
                      <a:latin typeface="Open Sans" panose="020B0606030504020204" pitchFamily="34" charset="0"/>
                      <a:ea typeface="Open Sans" panose="020B0606030504020204" pitchFamily="34" charset="0"/>
                      <a:cs typeface="Open Sans" panose="020B0606030504020204" pitchFamily="34" charset="0"/>
                    </a:rPr>
                    <a:t>Degree</a:t>
                  </a:r>
                  <a:r>
                    <a:rPr lang="en-US" altLang="en-US" sz="1800" b="1" baseline="0" dirty="0">
                      <a:latin typeface="Open Sans" panose="020B0606030504020204" pitchFamily="34" charset="0"/>
                      <a:ea typeface="Open Sans" panose="020B0606030504020204" pitchFamily="34" charset="0"/>
                      <a:cs typeface="Open Sans" panose="020B0606030504020204" pitchFamily="34" charset="0"/>
                    </a:rPr>
                    <a:t>	</a:t>
                  </a:r>
                </a:p>
              </p:txBody>
            </p:sp>
            <p:sp>
              <p:nvSpPr>
                <p:cNvPr id="56" name="Rectangle 10"/>
                <p:cNvSpPr>
                  <a:spLocks noChangeArrowheads="1"/>
                </p:cNvSpPr>
                <p:nvPr/>
              </p:nvSpPr>
              <p:spPr bwMode="auto">
                <a:xfrm>
                  <a:off x="972"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1"/>
              <p:cNvGrpSpPr>
                <a:grpSpLocks/>
              </p:cNvGrpSpPr>
              <p:nvPr/>
            </p:nvGrpSpPr>
            <p:grpSpPr bwMode="auto">
              <a:xfrm>
                <a:off x="1944" y="0"/>
                <a:ext cx="972" cy="384"/>
                <a:chOff x="1944" y="0"/>
                <a:chExt cx="972" cy="384"/>
              </a:xfrm>
            </p:grpSpPr>
            <p:sp>
              <p:nvSpPr>
                <p:cNvPr id="53" name="Rectangle 12"/>
                <p:cNvSpPr>
                  <a:spLocks noChangeArrowheads="1"/>
                </p:cNvSpPr>
                <p:nvPr/>
              </p:nvSpPr>
              <p:spPr bwMode="auto">
                <a:xfrm>
                  <a:off x="1987"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7030A0"/>
                      </a:solidFill>
                      <a:latin typeface="Open Sans" panose="020B0606030504020204" pitchFamily="34" charset="0"/>
                      <a:ea typeface="Open Sans" panose="020B0606030504020204" pitchFamily="34" charset="0"/>
                      <a:cs typeface="Open Sans" panose="020B0606030504020204" pitchFamily="34" charset="0"/>
                    </a:rPr>
                    <a:t>Low </a:t>
                  </a:r>
                </a:p>
                <a:p>
                  <a:pPr eaLnBrk="1" hangingPunct="1"/>
                  <a:r>
                    <a:rPr lang="en-US" altLang="en-US" sz="1800" b="1" baseline="0" dirty="0">
                      <a:solidFill>
                        <a:srgbClr val="7030A0"/>
                      </a:solidFill>
                      <a:latin typeface="Open Sans" panose="020B0606030504020204" pitchFamily="34" charset="0"/>
                      <a:ea typeface="Open Sans" panose="020B0606030504020204" pitchFamily="34" charset="0"/>
                      <a:cs typeface="Open Sans" panose="020B0606030504020204" pitchFamily="34" charset="0"/>
                    </a:rPr>
                    <a:t>Closeness</a:t>
                  </a:r>
                </a:p>
              </p:txBody>
            </p:sp>
            <p:sp>
              <p:nvSpPr>
                <p:cNvPr id="54" name="Rectangle 13"/>
                <p:cNvSpPr>
                  <a:spLocks noChangeArrowheads="1"/>
                </p:cNvSpPr>
                <p:nvPr/>
              </p:nvSpPr>
              <p:spPr bwMode="auto">
                <a:xfrm>
                  <a:off x="1944"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4"/>
              <p:cNvGrpSpPr>
                <a:grpSpLocks/>
              </p:cNvGrpSpPr>
              <p:nvPr/>
            </p:nvGrpSpPr>
            <p:grpSpPr bwMode="auto">
              <a:xfrm>
                <a:off x="2916" y="0"/>
                <a:ext cx="972" cy="384"/>
                <a:chOff x="2916" y="0"/>
                <a:chExt cx="972" cy="384"/>
              </a:xfrm>
            </p:grpSpPr>
            <p:sp>
              <p:nvSpPr>
                <p:cNvPr id="51" name="Rectangle 15"/>
                <p:cNvSpPr>
                  <a:spLocks noChangeArrowheads="1"/>
                </p:cNvSpPr>
                <p:nvPr/>
              </p:nvSpPr>
              <p:spPr bwMode="auto">
                <a:xfrm>
                  <a:off x="2959" y="0"/>
                  <a:ext cx="88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FF0000"/>
                      </a:solidFill>
                      <a:latin typeface="Open Sans" panose="020B0606030504020204" pitchFamily="34" charset="0"/>
                      <a:ea typeface="Open Sans" panose="020B0606030504020204" pitchFamily="34" charset="0"/>
                      <a:cs typeface="Open Sans" panose="020B0606030504020204" pitchFamily="34" charset="0"/>
                    </a:rPr>
                    <a:t>Low</a:t>
                  </a:r>
                </a:p>
                <a:p>
                  <a:pPr eaLnBrk="1" hangingPunct="1"/>
                  <a:r>
                    <a:rPr lang="en-US" altLang="en-US" sz="1800" b="1" baseline="0"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Betweenness</a:t>
                  </a:r>
                  <a:endParaRPr lang="en-US" altLang="en-US" sz="1800" b="1" baseline="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Rectangle 16"/>
                <p:cNvSpPr>
                  <a:spLocks noChangeArrowheads="1"/>
                </p:cNvSpPr>
                <p:nvPr/>
              </p:nvSpPr>
              <p:spPr bwMode="auto">
                <a:xfrm>
                  <a:off x="2916" y="0"/>
                  <a:ext cx="97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7"/>
              <p:cNvGrpSpPr>
                <a:grpSpLocks/>
              </p:cNvGrpSpPr>
              <p:nvPr/>
            </p:nvGrpSpPr>
            <p:grpSpPr bwMode="auto">
              <a:xfrm>
                <a:off x="0" y="384"/>
                <a:ext cx="972" cy="798"/>
                <a:chOff x="0" y="384"/>
                <a:chExt cx="972" cy="798"/>
              </a:xfrm>
            </p:grpSpPr>
            <p:sp>
              <p:nvSpPr>
                <p:cNvPr id="49" name="Rectangle 18"/>
                <p:cNvSpPr>
                  <a:spLocks noChangeArrowheads="1"/>
                </p:cNvSpPr>
                <p:nvPr/>
              </p:nvSpPr>
              <p:spPr bwMode="auto">
                <a:xfrm>
                  <a:off x="64" y="510"/>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00B050"/>
                      </a:solidFill>
                      <a:latin typeface="Open Sans" panose="020B0606030504020204" pitchFamily="34" charset="0"/>
                      <a:ea typeface="Open Sans" panose="020B0606030504020204" pitchFamily="34" charset="0"/>
                      <a:cs typeface="Open Sans" panose="020B0606030504020204" pitchFamily="34" charset="0"/>
                    </a:rPr>
                    <a:t>High </a:t>
                  </a:r>
                </a:p>
                <a:p>
                  <a:pPr eaLnBrk="1" hangingPunct="1"/>
                  <a:r>
                    <a:rPr lang="en-US" altLang="en-US" sz="1800" b="1" baseline="0" dirty="0">
                      <a:solidFill>
                        <a:srgbClr val="00B050"/>
                      </a:solidFill>
                      <a:latin typeface="Open Sans" panose="020B0606030504020204" pitchFamily="34" charset="0"/>
                      <a:ea typeface="Open Sans" panose="020B0606030504020204" pitchFamily="34" charset="0"/>
                      <a:cs typeface="Open Sans" panose="020B0606030504020204" pitchFamily="34" charset="0"/>
                    </a:rPr>
                    <a:t>Degree</a:t>
                  </a:r>
                </a:p>
                <a:p>
                  <a:endParaRPr lang="en-US" altLang="en-US" sz="32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19"/>
                <p:cNvSpPr>
                  <a:spLocks noChangeArrowheads="1"/>
                </p:cNvSpPr>
                <p:nvPr/>
              </p:nvSpPr>
              <p:spPr bwMode="auto">
                <a:xfrm>
                  <a:off x="0"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roup 20"/>
              <p:cNvGrpSpPr>
                <a:grpSpLocks/>
              </p:cNvGrpSpPr>
              <p:nvPr/>
            </p:nvGrpSpPr>
            <p:grpSpPr bwMode="auto">
              <a:xfrm>
                <a:off x="972" y="384"/>
                <a:ext cx="972" cy="672"/>
                <a:chOff x="972" y="384"/>
                <a:chExt cx="972" cy="672"/>
              </a:xfrm>
            </p:grpSpPr>
            <p:sp>
              <p:nvSpPr>
                <p:cNvPr id="47" name="Rectangle 21"/>
                <p:cNvSpPr>
                  <a:spLocks noChangeArrowheads="1"/>
                </p:cNvSpPr>
                <p:nvPr/>
              </p:nvSpPr>
              <p:spPr bwMode="auto">
                <a:xfrm>
                  <a:off x="1015" y="384"/>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100" baseline="0">
                      <a:latin typeface="Open Sans" panose="020B0606030504020204" pitchFamily="34" charset="0"/>
                      <a:ea typeface="Open Sans" panose="020B0606030504020204" pitchFamily="34" charset="0"/>
                      <a:cs typeface="Open Sans" panose="020B0606030504020204" pitchFamily="34" charset="0"/>
                    </a:rPr>
                    <a:t> </a:t>
                  </a:r>
                </a:p>
                <a:p>
                  <a:endParaRPr lang="en-US" altLang="en-US" baseline="0">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22"/>
                <p:cNvSpPr>
                  <a:spLocks noChangeArrowheads="1"/>
                </p:cNvSpPr>
                <p:nvPr/>
              </p:nvSpPr>
              <p:spPr bwMode="auto">
                <a:xfrm>
                  <a:off x="972"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oup 23"/>
              <p:cNvGrpSpPr>
                <a:grpSpLocks/>
              </p:cNvGrpSpPr>
              <p:nvPr/>
            </p:nvGrpSpPr>
            <p:grpSpPr bwMode="auto">
              <a:xfrm>
                <a:off x="1944" y="384"/>
                <a:ext cx="975" cy="800"/>
                <a:chOff x="1944" y="384"/>
                <a:chExt cx="975" cy="800"/>
              </a:xfrm>
            </p:grpSpPr>
            <p:sp>
              <p:nvSpPr>
                <p:cNvPr id="45" name="Rectangle 24"/>
                <p:cNvSpPr>
                  <a:spLocks noChangeArrowheads="1"/>
                </p:cNvSpPr>
                <p:nvPr/>
              </p:nvSpPr>
              <p:spPr bwMode="auto">
                <a:xfrm>
                  <a:off x="1993" y="512"/>
                  <a:ext cx="92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Node is embedded in a community that is far from the rest of the network</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25"/>
                <p:cNvSpPr>
                  <a:spLocks noChangeArrowheads="1"/>
                </p:cNvSpPr>
                <p:nvPr/>
              </p:nvSpPr>
              <p:spPr bwMode="auto">
                <a:xfrm>
                  <a:off x="1944"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8" name="Group 26"/>
              <p:cNvGrpSpPr>
                <a:grpSpLocks/>
              </p:cNvGrpSpPr>
              <p:nvPr/>
            </p:nvGrpSpPr>
            <p:grpSpPr bwMode="auto">
              <a:xfrm>
                <a:off x="2916" y="384"/>
                <a:ext cx="972" cy="747"/>
                <a:chOff x="2916" y="384"/>
                <a:chExt cx="972" cy="747"/>
              </a:xfrm>
            </p:grpSpPr>
            <p:sp>
              <p:nvSpPr>
                <p:cNvPr id="43" name="Rectangle 27"/>
                <p:cNvSpPr>
                  <a:spLocks noChangeArrowheads="1"/>
                </p:cNvSpPr>
                <p:nvPr/>
              </p:nvSpPr>
              <p:spPr bwMode="auto">
                <a:xfrm>
                  <a:off x="2956" y="459"/>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Ego's connections are redundant - communication bypasses the node</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28"/>
                <p:cNvSpPr>
                  <a:spLocks noChangeArrowheads="1"/>
                </p:cNvSpPr>
                <p:nvPr/>
              </p:nvSpPr>
              <p:spPr bwMode="auto">
                <a:xfrm>
                  <a:off x="2916" y="384"/>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 name="Group 29"/>
              <p:cNvGrpSpPr>
                <a:grpSpLocks/>
              </p:cNvGrpSpPr>
              <p:nvPr/>
            </p:nvGrpSpPr>
            <p:grpSpPr bwMode="auto">
              <a:xfrm>
                <a:off x="0" y="1056"/>
                <a:ext cx="972" cy="785"/>
                <a:chOff x="0" y="1056"/>
                <a:chExt cx="972" cy="785"/>
              </a:xfrm>
            </p:grpSpPr>
            <p:sp>
              <p:nvSpPr>
                <p:cNvPr id="41" name="Rectangle 30"/>
                <p:cNvSpPr>
                  <a:spLocks noChangeArrowheads="1"/>
                </p:cNvSpPr>
                <p:nvPr/>
              </p:nvSpPr>
              <p:spPr bwMode="auto">
                <a:xfrm>
                  <a:off x="76" y="1169"/>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7030A0"/>
                      </a:solidFill>
                      <a:latin typeface="Open Sans" panose="020B0606030504020204" pitchFamily="34" charset="0"/>
                      <a:ea typeface="Open Sans" panose="020B0606030504020204" pitchFamily="34" charset="0"/>
                      <a:cs typeface="Open Sans" panose="020B0606030504020204" pitchFamily="34" charset="0"/>
                    </a:rPr>
                    <a:t>High </a:t>
                  </a:r>
                </a:p>
                <a:p>
                  <a:pPr eaLnBrk="1" hangingPunct="1"/>
                  <a:r>
                    <a:rPr lang="en-US" altLang="en-US" sz="1800" b="1" baseline="0" dirty="0">
                      <a:solidFill>
                        <a:srgbClr val="7030A0"/>
                      </a:solidFill>
                      <a:latin typeface="Open Sans" panose="020B0606030504020204" pitchFamily="34" charset="0"/>
                      <a:ea typeface="Open Sans" panose="020B0606030504020204" pitchFamily="34" charset="0"/>
                      <a:cs typeface="Open Sans" panose="020B0606030504020204" pitchFamily="34" charset="0"/>
                    </a:rPr>
                    <a:t>Closeness</a:t>
                  </a:r>
                </a:p>
                <a:p>
                  <a:endParaRPr lang="en-US" altLang="en-US" sz="2000" b="1"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31"/>
                <p:cNvSpPr>
                  <a:spLocks noChangeArrowheads="1"/>
                </p:cNvSpPr>
                <p:nvPr/>
              </p:nvSpPr>
              <p:spPr bwMode="auto">
                <a:xfrm>
                  <a:off x="0"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32"/>
              <p:cNvGrpSpPr>
                <a:grpSpLocks/>
              </p:cNvGrpSpPr>
              <p:nvPr/>
            </p:nvGrpSpPr>
            <p:grpSpPr bwMode="auto">
              <a:xfrm>
                <a:off x="972" y="1056"/>
                <a:ext cx="972" cy="831"/>
                <a:chOff x="972" y="1056"/>
                <a:chExt cx="972" cy="831"/>
              </a:xfrm>
            </p:grpSpPr>
            <p:sp>
              <p:nvSpPr>
                <p:cNvPr id="39" name="Rectangle 33"/>
                <p:cNvSpPr>
                  <a:spLocks noChangeArrowheads="1"/>
                </p:cNvSpPr>
                <p:nvPr/>
              </p:nvSpPr>
              <p:spPr bwMode="auto">
                <a:xfrm>
                  <a:off x="1018" y="1215"/>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Key node connected to important/active alters </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Rectangle 34"/>
                <p:cNvSpPr>
                  <a:spLocks noChangeArrowheads="1"/>
                </p:cNvSpPr>
                <p:nvPr/>
              </p:nvSpPr>
              <p:spPr bwMode="auto">
                <a:xfrm>
                  <a:off x="972"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 name="Group 35"/>
              <p:cNvGrpSpPr>
                <a:grpSpLocks/>
              </p:cNvGrpSpPr>
              <p:nvPr/>
            </p:nvGrpSpPr>
            <p:grpSpPr bwMode="auto">
              <a:xfrm>
                <a:off x="1944" y="1056"/>
                <a:ext cx="972" cy="672"/>
                <a:chOff x="1944" y="1056"/>
                <a:chExt cx="972" cy="672"/>
              </a:xfrm>
            </p:grpSpPr>
            <p:sp>
              <p:nvSpPr>
                <p:cNvPr id="37" name="Rectangle 36"/>
                <p:cNvSpPr>
                  <a:spLocks noChangeArrowheads="1"/>
                </p:cNvSpPr>
                <p:nvPr/>
              </p:nvSpPr>
              <p:spPr bwMode="auto">
                <a:xfrm>
                  <a:off x="1987" y="1056"/>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100" baseline="0">
                      <a:latin typeface="Open Sans" panose="020B0606030504020204" pitchFamily="34" charset="0"/>
                      <a:ea typeface="Open Sans" panose="020B0606030504020204" pitchFamily="34" charset="0"/>
                      <a:cs typeface="Open Sans" panose="020B0606030504020204" pitchFamily="34" charset="0"/>
                    </a:rPr>
                    <a:t> </a:t>
                  </a:r>
                </a:p>
                <a:p>
                  <a:endParaRPr lang="en-US" altLang="en-US" baseline="0">
                    <a:latin typeface="Open Sans" panose="020B0606030504020204" pitchFamily="34" charset="0"/>
                    <a:ea typeface="Open Sans" panose="020B0606030504020204" pitchFamily="34" charset="0"/>
                    <a:cs typeface="Open Sans" panose="020B0606030504020204" pitchFamily="34" charset="0"/>
                  </a:endParaRPr>
                </a:p>
              </p:txBody>
            </p:sp>
            <p:sp>
              <p:nvSpPr>
                <p:cNvPr id="38" name="Rectangle 37"/>
                <p:cNvSpPr>
                  <a:spLocks noChangeArrowheads="1"/>
                </p:cNvSpPr>
                <p:nvPr/>
              </p:nvSpPr>
              <p:spPr bwMode="auto">
                <a:xfrm>
                  <a:off x="1944"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38"/>
              <p:cNvGrpSpPr>
                <a:grpSpLocks/>
              </p:cNvGrpSpPr>
              <p:nvPr/>
            </p:nvGrpSpPr>
            <p:grpSpPr bwMode="auto">
              <a:xfrm>
                <a:off x="2916" y="1056"/>
                <a:ext cx="972" cy="721"/>
                <a:chOff x="2916" y="1056"/>
                <a:chExt cx="972" cy="721"/>
              </a:xfrm>
            </p:grpSpPr>
            <p:sp>
              <p:nvSpPr>
                <p:cNvPr id="35" name="Rectangle 39"/>
                <p:cNvSpPr>
                  <a:spLocks noChangeArrowheads="1"/>
                </p:cNvSpPr>
                <p:nvPr/>
              </p:nvSpPr>
              <p:spPr bwMode="auto">
                <a:xfrm>
                  <a:off x="2956" y="1105"/>
                  <a:ext cx="886"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Probably multiple paths in the network, ego is near many people, but so are many others</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40"/>
                <p:cNvSpPr>
                  <a:spLocks noChangeArrowheads="1"/>
                </p:cNvSpPr>
                <p:nvPr/>
              </p:nvSpPr>
              <p:spPr bwMode="auto">
                <a:xfrm>
                  <a:off x="2916" y="1056"/>
                  <a:ext cx="972" cy="67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41"/>
              <p:cNvGrpSpPr>
                <a:grpSpLocks/>
              </p:cNvGrpSpPr>
              <p:nvPr/>
            </p:nvGrpSpPr>
            <p:grpSpPr bwMode="auto">
              <a:xfrm>
                <a:off x="0" y="1728"/>
                <a:ext cx="972" cy="908"/>
                <a:chOff x="0" y="1728"/>
                <a:chExt cx="972" cy="908"/>
              </a:xfrm>
            </p:grpSpPr>
            <p:sp>
              <p:nvSpPr>
                <p:cNvPr id="33" name="Rectangle 42"/>
                <p:cNvSpPr>
                  <a:spLocks noChangeArrowheads="1"/>
                </p:cNvSpPr>
                <p:nvPr/>
              </p:nvSpPr>
              <p:spPr bwMode="auto">
                <a:xfrm>
                  <a:off x="66" y="186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800" b="1" baseline="0" dirty="0">
                      <a:solidFill>
                        <a:srgbClr val="FF0000"/>
                      </a:solidFill>
                      <a:latin typeface="Open Sans" panose="020B0606030504020204" pitchFamily="34" charset="0"/>
                      <a:ea typeface="Open Sans" panose="020B0606030504020204" pitchFamily="34" charset="0"/>
                      <a:cs typeface="Open Sans" panose="020B0606030504020204" pitchFamily="34" charset="0"/>
                    </a:rPr>
                    <a:t>High </a:t>
                  </a:r>
                </a:p>
                <a:p>
                  <a:pPr eaLnBrk="1" hangingPunct="1"/>
                  <a:r>
                    <a:rPr lang="en-US" altLang="en-US" sz="1800" b="1" baseline="0"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Betweenness</a:t>
                  </a:r>
                  <a:endParaRPr lang="en-US" altLang="en-US" sz="1800" b="1" baseline="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endParaRPr lang="en-US" altLang="en-US" sz="2000" b="1"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43"/>
                <p:cNvSpPr>
                  <a:spLocks noChangeArrowheads="1"/>
                </p:cNvSpPr>
                <p:nvPr/>
              </p:nvSpPr>
              <p:spPr bwMode="auto">
                <a:xfrm>
                  <a:off x="0"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44"/>
              <p:cNvGrpSpPr>
                <a:grpSpLocks/>
              </p:cNvGrpSpPr>
              <p:nvPr/>
            </p:nvGrpSpPr>
            <p:grpSpPr bwMode="auto">
              <a:xfrm>
                <a:off x="972" y="1728"/>
                <a:ext cx="972" cy="911"/>
                <a:chOff x="972" y="1728"/>
                <a:chExt cx="972" cy="911"/>
              </a:xfrm>
            </p:grpSpPr>
            <p:sp>
              <p:nvSpPr>
                <p:cNvPr id="31" name="Rectangle 45"/>
                <p:cNvSpPr>
                  <a:spLocks noChangeArrowheads="1"/>
                </p:cNvSpPr>
                <p:nvPr/>
              </p:nvSpPr>
              <p:spPr bwMode="auto">
                <a:xfrm>
                  <a:off x="1007" y="1871"/>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Ego's few ties are crucial for network flow</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Rectangle 46"/>
                <p:cNvSpPr>
                  <a:spLocks noChangeArrowheads="1"/>
                </p:cNvSpPr>
                <p:nvPr/>
              </p:nvSpPr>
              <p:spPr bwMode="auto">
                <a:xfrm>
                  <a:off x="972"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47"/>
              <p:cNvGrpSpPr>
                <a:grpSpLocks/>
              </p:cNvGrpSpPr>
              <p:nvPr/>
            </p:nvGrpSpPr>
            <p:grpSpPr bwMode="auto">
              <a:xfrm>
                <a:off x="1944" y="1728"/>
                <a:ext cx="972" cy="885"/>
                <a:chOff x="1944" y="1728"/>
                <a:chExt cx="972" cy="885"/>
              </a:xfrm>
            </p:grpSpPr>
            <p:sp>
              <p:nvSpPr>
                <p:cNvPr id="29" name="Rectangle 48"/>
                <p:cNvSpPr>
                  <a:spLocks noChangeArrowheads="1"/>
                </p:cNvSpPr>
                <p:nvPr/>
              </p:nvSpPr>
              <p:spPr bwMode="auto">
                <a:xfrm>
                  <a:off x="2002" y="1845"/>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200" i="1" baseline="0" dirty="0">
                      <a:latin typeface="Open Sans" panose="020B0606030504020204" pitchFamily="34" charset="0"/>
                      <a:ea typeface="Open Sans" panose="020B0606030504020204" pitchFamily="34" charset="0"/>
                      <a:cs typeface="Open Sans" panose="020B0606030504020204" pitchFamily="34" charset="0"/>
                    </a:rPr>
                    <a:t>Very rare!  Ego monopolizes the ties from a small number of people to many others.</a:t>
                  </a:r>
                </a:p>
                <a:p>
                  <a:endParaRPr lang="en-US" altLang="en-US" sz="2800" baseline="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Rectangle 49"/>
                <p:cNvSpPr>
                  <a:spLocks noChangeArrowheads="1"/>
                </p:cNvSpPr>
                <p:nvPr/>
              </p:nvSpPr>
              <p:spPr bwMode="auto">
                <a:xfrm>
                  <a:off x="1944"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6" name="Group 50"/>
              <p:cNvGrpSpPr>
                <a:grpSpLocks/>
              </p:cNvGrpSpPr>
              <p:nvPr/>
            </p:nvGrpSpPr>
            <p:grpSpPr bwMode="auto">
              <a:xfrm>
                <a:off x="2916" y="1728"/>
                <a:ext cx="972" cy="768"/>
                <a:chOff x="2916" y="1728"/>
                <a:chExt cx="972" cy="768"/>
              </a:xfrm>
            </p:grpSpPr>
            <p:sp>
              <p:nvSpPr>
                <p:cNvPr id="27" name="Rectangle 51"/>
                <p:cNvSpPr>
                  <a:spLocks noChangeArrowheads="1"/>
                </p:cNvSpPr>
                <p:nvPr/>
              </p:nvSpPr>
              <p:spPr bwMode="auto">
                <a:xfrm>
                  <a:off x="2959" y="1728"/>
                  <a:ext cx="88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pPr eaLnBrk="1" hangingPunct="1"/>
                  <a:r>
                    <a:rPr lang="en-US" altLang="en-US" sz="1100" baseline="0">
                      <a:latin typeface="Open Sans" panose="020B0606030504020204" pitchFamily="34" charset="0"/>
                      <a:ea typeface="Open Sans" panose="020B0606030504020204" pitchFamily="34" charset="0"/>
                      <a:cs typeface="Open Sans" panose="020B0606030504020204" pitchFamily="34" charset="0"/>
                    </a:rPr>
                    <a:t> </a:t>
                  </a:r>
                </a:p>
                <a:p>
                  <a:endParaRPr lang="en-US" altLang="en-US" baseline="0">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52"/>
                <p:cNvSpPr>
                  <a:spLocks noChangeArrowheads="1"/>
                </p:cNvSpPr>
                <p:nvPr/>
              </p:nvSpPr>
              <p:spPr bwMode="auto">
                <a:xfrm>
                  <a:off x="2916" y="1728"/>
                  <a:ext cx="972" cy="76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0" name="Rectangle 53"/>
            <p:cNvSpPr>
              <a:spLocks noChangeArrowheads="1"/>
            </p:cNvSpPr>
            <p:nvPr/>
          </p:nvSpPr>
          <p:spPr bwMode="auto">
            <a:xfrm>
              <a:off x="-3" y="-3"/>
              <a:ext cx="3894" cy="250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baseline="-25000">
                  <a:solidFill>
                    <a:schemeClr val="tx1"/>
                  </a:solidFill>
                  <a:latin typeface="Times New Roman" panose="02020603050405020304" pitchFamily="18" charset="0"/>
                </a:defRPr>
              </a:lvl1pPr>
              <a:lvl2pPr marL="742950" indent="-285750">
                <a:defRPr sz="2400" baseline="-25000">
                  <a:solidFill>
                    <a:schemeClr val="tx1"/>
                  </a:solidFill>
                  <a:latin typeface="Times New Roman" panose="02020603050405020304" pitchFamily="18" charset="0"/>
                </a:defRPr>
              </a:lvl2pPr>
              <a:lvl3pPr marL="1143000" indent="-228600">
                <a:defRPr sz="2400" baseline="-25000">
                  <a:solidFill>
                    <a:schemeClr val="tx1"/>
                  </a:solidFill>
                  <a:latin typeface="Times New Roman" panose="02020603050405020304" pitchFamily="18" charset="0"/>
                </a:defRPr>
              </a:lvl3pPr>
              <a:lvl4pPr marL="1600200" indent="-228600">
                <a:defRPr sz="2400" baseline="-25000">
                  <a:solidFill>
                    <a:schemeClr val="tx1"/>
                  </a:solidFill>
                  <a:latin typeface="Times New Roman" panose="02020603050405020304" pitchFamily="18" charset="0"/>
                </a:defRPr>
              </a:lvl4pPr>
              <a:lvl5pPr marL="2057400" indent="-228600">
                <a:defRPr sz="2400" baseline="-2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aseline="-2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aseline="-2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aseline="-2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aseline="-25000">
                  <a:solidFill>
                    <a:schemeClr val="tx1"/>
                  </a:solidFill>
                  <a:latin typeface="Times New Roman" panose="02020603050405020304" pitchFamily="18" charset="0"/>
                </a:defRPr>
              </a:lvl9pPr>
            </a:lstStyle>
            <a:p>
              <a:endParaRPr lang="en-US" altLang="en-US" sz="2000">
                <a:latin typeface="Open Sans" panose="020B0606030504020204" pitchFamily="34" charset="0"/>
                <a:ea typeface="Open Sans" panose="020B0606030504020204" pitchFamily="34" charset="0"/>
                <a:cs typeface="Open Sans" panose="020B0606030504020204" pitchFamily="34" charset="0"/>
              </a:endParaRPr>
            </a:p>
          </p:txBody>
        </p:sp>
      </p:grpSp>
      <p:sp>
        <p:nvSpPr>
          <p:cNvPr id="5" name="Rectangle 4"/>
          <p:cNvSpPr/>
          <p:nvPr/>
        </p:nvSpPr>
        <p:spPr>
          <a:xfrm>
            <a:off x="4261006" y="6268222"/>
            <a:ext cx="4599721" cy="276999"/>
          </a:xfrm>
          <a:prstGeom prst="rect">
            <a:avLst/>
          </a:prstGeom>
        </p:spPr>
        <p:txBody>
          <a:bodyPr wrap="none">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This slide is modified from a slide developed by James Moody</a:t>
            </a:r>
          </a:p>
        </p:txBody>
      </p:sp>
    </p:spTree>
    <p:extLst>
      <p:ext uri="{BB962C8B-B14F-4D97-AF65-F5344CB8AC3E}">
        <p14:creationId xmlns:p14="http://schemas.microsoft.com/office/powerpoint/2010/main" val="2757492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Centrality for a </a:t>
            </a:r>
            <a:br>
              <a:rPr lang="en-US" dirty="0"/>
            </a:br>
            <a:r>
              <a:rPr lang="en-US" dirty="0"/>
              <a:t>group of nodes</a:t>
            </a:r>
            <a:endParaRPr lang="en-US" sz="3200" dirty="0"/>
          </a:p>
        </p:txBody>
      </p:sp>
      <p:sp>
        <p:nvSpPr>
          <p:cNvPr id="4" name="Content Placeholder 3"/>
          <p:cNvSpPr>
            <a:spLocks noGrp="1"/>
          </p:cNvSpPr>
          <p:nvPr>
            <p:ph idx="17"/>
          </p:nvPr>
        </p:nvSpPr>
        <p:spPr/>
        <p:txBody>
          <a:bodyPr/>
          <a:lstStyle/>
          <a:p>
            <a:endParaRPr lang="en-US" dirty="0"/>
          </a:p>
        </p:txBody>
      </p:sp>
    </p:spTree>
    <p:extLst>
      <p:ext uri="{BB962C8B-B14F-4D97-AF65-F5344CB8AC3E}">
        <p14:creationId xmlns:p14="http://schemas.microsoft.com/office/powerpoint/2010/main" val="818651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Centrality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All centrality measures defined so far measure centrality for a single node. These measures can be generalized for a group of nodes.</a:t>
                </a:r>
              </a:p>
              <a:p>
                <a:endParaRPr lang="en-US" dirty="0"/>
              </a:p>
              <a:p>
                <a:r>
                  <a:rPr lang="en-US" dirty="0"/>
                  <a:t>A simple approach is to replace all nodes in a group with a super node</a:t>
                </a:r>
              </a:p>
              <a:p>
                <a:pPr lvl="1"/>
                <a:r>
                  <a:rPr lang="en-US" dirty="0"/>
                  <a:t>The group structure is disregarded. </a:t>
                </a:r>
              </a:p>
              <a:p>
                <a:pPr lvl="1"/>
                <a:endParaRPr lang="en-US" dirty="0"/>
              </a:p>
              <a:p>
                <a:r>
                  <a:rPr lang="en-US" dirty="0"/>
                  <a:t>Let </a:t>
                </a:r>
                <a14:m>
                  <m:oMath xmlns:m="http://schemas.openxmlformats.org/officeDocument/2006/math">
                    <m:r>
                      <a:rPr lang="en-US" i="1" dirty="0" smtClean="0">
                        <a:latin typeface="Cambria Math" panose="02040503050406030204" pitchFamily="18" charset="0"/>
                      </a:rPr>
                      <m:t>𝑆</m:t>
                    </m:r>
                  </m:oMath>
                </a14:m>
                <a:r>
                  <a:rPr lang="en-US" dirty="0"/>
                  <a:t> denote the set of nodes in the group and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𝑆</m:t>
                    </m:r>
                  </m:oMath>
                </a14:m>
                <a:r>
                  <a:rPr lang="en-US" dirty="0"/>
                  <a:t> the set of outsiders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145" r="-2296"/>
                </a:stretch>
              </a:blipFill>
            </p:spPr>
            <p:txBody>
              <a:bodyPr/>
              <a:lstStyle/>
              <a:p>
                <a:r>
                  <a:rPr lang="en-US">
                    <a:noFill/>
                  </a:rPr>
                  <a:t> </a:t>
                </a:r>
              </a:p>
            </p:txBody>
          </p:sp>
        </mc:Fallback>
      </mc:AlternateContent>
    </p:spTree>
    <p:extLst>
      <p:ext uri="{BB962C8B-B14F-4D97-AF65-F5344CB8AC3E}">
        <p14:creationId xmlns:p14="http://schemas.microsoft.com/office/powerpoint/2010/main" val="2492364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solidFill>
                  <a:srgbClr val="FF0000"/>
                </a:solidFill>
              </a:rPr>
              <a:t>I. Group Degree Centrality</a:t>
            </a:r>
          </a:p>
          <a:p>
            <a:endParaRPr lang="en-US" dirty="0"/>
          </a:p>
          <a:p>
            <a:endParaRPr lang="en-US" dirty="0"/>
          </a:p>
          <a:p>
            <a:pPr lvl="1"/>
            <a:r>
              <a:rPr lang="en-US" b="1" u="sng" dirty="0"/>
              <a:t>Normalization</a:t>
            </a:r>
            <a:r>
              <a:rPr lang="en-US" dirty="0"/>
              <a:t>:</a:t>
            </a:r>
          </a:p>
          <a:p>
            <a:pPr marL="0" indent="0">
              <a:buNone/>
            </a:pPr>
            <a:endParaRPr lang="en-US" dirty="0">
              <a:solidFill>
                <a:srgbClr val="FF0000"/>
              </a:solidFill>
            </a:endParaRPr>
          </a:p>
          <a:p>
            <a:pPr marL="0" indent="0">
              <a:buNone/>
            </a:pPr>
            <a:r>
              <a:rPr lang="en-US" b="1" dirty="0">
                <a:solidFill>
                  <a:srgbClr val="FF0000"/>
                </a:solidFill>
              </a:rPr>
              <a:t>II. Group Betweenness Centrality</a:t>
            </a:r>
          </a:p>
          <a:p>
            <a:endParaRPr lang="en-US" dirty="0"/>
          </a:p>
          <a:p>
            <a:endParaRPr lang="en-US" dirty="0"/>
          </a:p>
          <a:p>
            <a:pPr lvl="1"/>
            <a:endParaRPr lang="en-US" dirty="0"/>
          </a:p>
          <a:p>
            <a:pPr lvl="1"/>
            <a:r>
              <a:rPr lang="en-US" b="1" u="sng" dirty="0"/>
              <a:t>Normalization</a:t>
            </a:r>
            <a:r>
              <a:rPr lang="en-US" dirty="0"/>
              <a:t>:</a:t>
            </a:r>
          </a:p>
        </p:txBody>
      </p:sp>
      <p:sp>
        <p:nvSpPr>
          <p:cNvPr id="2" name="Title 1"/>
          <p:cNvSpPr>
            <a:spLocks noGrp="1"/>
          </p:cNvSpPr>
          <p:nvPr>
            <p:ph type="title"/>
          </p:nvPr>
        </p:nvSpPr>
        <p:spPr/>
        <p:txBody>
          <a:bodyPr/>
          <a:lstStyle/>
          <a:p>
            <a:r>
              <a:rPr lang="en-US" dirty="0"/>
              <a:t>Group Centrality</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599" y="1905000"/>
            <a:ext cx="7519695" cy="364495"/>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483247" y="4573844"/>
            <a:ext cx="4534400" cy="481371"/>
          </a:xfrm>
          <a:prstGeom prst="rect">
            <a:avLst/>
          </a:prstGeom>
        </p:spPr>
      </p:pic>
      <p:pic>
        <p:nvPicPr>
          <p:cNvPr id="10" name="Picture 9"/>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10200" y="5503473"/>
            <a:ext cx="1148952" cy="433829"/>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3810000" y="2590800"/>
                <a:ext cx="2479140"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divide by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𝑉</m:t>
                    </m:r>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m:t>
                    </m:r>
                  </m:oMath>
                </a14:m>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810000" y="2590800"/>
                <a:ext cx="2479140" cy="461665"/>
              </a:xfrm>
              <a:prstGeom prst="rect">
                <a:avLst/>
              </a:prstGeom>
              <a:blipFill rotWithShape="0">
                <a:blip r:embed="rId8"/>
                <a:stretch>
                  <a:fillRect l="-3686" t="-10526" r="-983" b="-28947"/>
                </a:stretch>
              </a:blipFill>
            </p:spPr>
            <p:txBody>
              <a:bodyPr/>
              <a:lstStyle/>
              <a:p>
                <a:r>
                  <a:rPr lang="en-US">
                    <a:noFill/>
                  </a:rPr>
                  <a:t> </a:t>
                </a:r>
              </a:p>
            </p:txBody>
          </p:sp>
        </mc:Fallback>
      </mc:AlternateContent>
      <p:sp>
        <p:nvSpPr>
          <p:cNvPr id="5" name="Rectangle 4"/>
          <p:cNvSpPr/>
          <p:nvPr/>
        </p:nvSpPr>
        <p:spPr>
          <a:xfrm>
            <a:off x="3352800" y="5486400"/>
            <a:ext cx="1927387" cy="461665"/>
          </a:xfrm>
          <a:prstGeom prst="rect">
            <a:avLst/>
          </a:prstGeom>
        </p:spPr>
        <p:txBody>
          <a:bodyPr wrap="none">
            <a:spAutoFit/>
          </a:bodyPr>
          <a:lstStyle/>
          <a:p>
            <a:pPr lvl="1"/>
            <a:r>
              <a:rPr lang="en-US" sz="2400" dirty="0">
                <a:latin typeface="Open Sans" panose="020B0606030504020204" pitchFamily="34" charset="0"/>
                <a:ea typeface="Open Sans" panose="020B0606030504020204" pitchFamily="34" charset="0"/>
                <a:cs typeface="Open Sans" panose="020B0606030504020204" pitchFamily="34" charset="0"/>
              </a:rPr>
              <a:t>divide by</a:t>
            </a:r>
          </a:p>
        </p:txBody>
      </p:sp>
    </p:spTree>
    <p:extLst>
      <p:ext uri="{BB962C8B-B14F-4D97-AF65-F5344CB8AC3E}">
        <p14:creationId xmlns:p14="http://schemas.microsoft.com/office/powerpoint/2010/main" val="94426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200" y="1066800"/>
            <a:ext cx="8229600" cy="5318760"/>
          </a:xfrm>
        </p:spPr>
        <p:txBody>
          <a:bodyPr>
            <a:normAutofit/>
          </a:bodyPr>
          <a:lstStyle/>
          <a:p>
            <a:pPr marL="0" indent="0">
              <a:buNone/>
            </a:pPr>
            <a:r>
              <a:rPr lang="en-US" b="1" dirty="0">
                <a:solidFill>
                  <a:srgbClr val="FF0000"/>
                </a:solidFill>
              </a:rPr>
              <a:t>III. Group Closeness Centrality</a:t>
            </a:r>
          </a:p>
          <a:p>
            <a:endParaRPr lang="en-US" dirty="0"/>
          </a:p>
          <a:p>
            <a:endParaRPr lang="en-US" dirty="0"/>
          </a:p>
          <a:p>
            <a:pPr lvl="1"/>
            <a:r>
              <a:rPr lang="en-US" dirty="0"/>
              <a:t>It is the average distance from non-members to the group</a:t>
            </a:r>
          </a:p>
          <a:p>
            <a:endParaRPr lang="en-US" dirty="0"/>
          </a:p>
          <a:p>
            <a:endParaRPr lang="en-US" dirty="0"/>
          </a:p>
          <a:p>
            <a:endParaRPr lang="en-US" dirty="0"/>
          </a:p>
          <a:p>
            <a:r>
              <a:rPr lang="en-US" dirty="0"/>
              <a:t>One can also utilize the </a:t>
            </a:r>
            <a:r>
              <a:rPr lang="en-US" i="1" dirty="0"/>
              <a:t>maximum distance </a:t>
            </a:r>
            <a:r>
              <a:rPr lang="en-US" dirty="0"/>
              <a:t>or the </a:t>
            </a:r>
            <a:r>
              <a:rPr lang="en-US" i="1" dirty="0"/>
              <a:t>average distance</a:t>
            </a:r>
          </a:p>
        </p:txBody>
      </p:sp>
      <p:sp>
        <p:nvSpPr>
          <p:cNvPr id="2" name="Title 1"/>
          <p:cNvSpPr>
            <a:spLocks noGrp="1"/>
          </p:cNvSpPr>
          <p:nvPr>
            <p:ph type="title"/>
          </p:nvPr>
        </p:nvSpPr>
        <p:spPr/>
        <p:txBody>
          <a:bodyPr/>
          <a:lstStyle/>
          <a:p>
            <a:r>
              <a:rPr lang="en-US" dirty="0"/>
              <a:t>Group Centrality</a:t>
            </a: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24200" y="1834664"/>
            <a:ext cx="2531657" cy="495238"/>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086100" y="3625997"/>
            <a:ext cx="3658819" cy="453638"/>
          </a:xfrm>
          <a:prstGeom prst="rect">
            <a:avLst/>
          </a:prstGeom>
        </p:spPr>
      </p:pic>
      <p:pic>
        <p:nvPicPr>
          <p:cNvPr id="6" name="Picture 5"/>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276600" y="4381695"/>
            <a:ext cx="2864457" cy="342705"/>
          </a:xfrm>
          <a:prstGeom prst="rect">
            <a:avLst/>
          </a:prstGeom>
        </p:spPr>
      </p:pic>
    </p:spTree>
    <p:extLst>
      <p:ext uri="{BB962C8B-B14F-4D97-AF65-F5344CB8AC3E}">
        <p14:creationId xmlns:p14="http://schemas.microsoft.com/office/powerpoint/2010/main" val="4184396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Centrality Example</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1066800"/>
                <a:ext cx="8229600" cy="5318760"/>
              </a:xfrm>
            </p:spPr>
            <p:txBody>
              <a:bodyPr>
                <a:normAutofit/>
              </a:bodyPr>
              <a:lstStyle/>
              <a:p>
                <a:r>
                  <a:rPr lang="en-US" dirty="0"/>
                  <a:t>Consider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endParaRPr lang="en-US" dirty="0"/>
              </a:p>
              <a:p>
                <a:endParaRPr lang="en-US" dirty="0"/>
              </a:p>
              <a:p>
                <a:endParaRPr lang="en-US" dirty="0"/>
              </a:p>
              <a:p>
                <a:endParaRPr lang="en-US" dirty="0"/>
              </a:p>
              <a:p>
                <a:endParaRPr lang="en-US" dirty="0"/>
              </a:p>
              <a:p>
                <a:endParaRPr lang="en-US" dirty="0"/>
              </a:p>
              <a:p>
                <a:r>
                  <a:rPr lang="en-US" dirty="0"/>
                  <a:t>Group degree centrality =</a:t>
                </a:r>
                <a:endParaRPr lang="en-US" b="1" dirty="0"/>
              </a:p>
              <a:p>
                <a:r>
                  <a:rPr lang="en-US" dirty="0"/>
                  <a:t>Group betweenness centrality =</a:t>
                </a:r>
                <a:endParaRPr lang="en-US" b="1" dirty="0"/>
              </a:p>
              <a:p>
                <a:r>
                  <a:rPr lang="en-US" dirty="0"/>
                  <a:t>Group closeness centrality = </a:t>
                </a:r>
                <a:endParaRPr lang="en-US" b="1" dirty="0"/>
              </a:p>
              <a:p>
                <a:endParaRPr lang="en-US" dirty="0"/>
              </a:p>
              <a:p>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1066800"/>
                <a:ext cx="8229600" cy="5318760"/>
              </a:xfrm>
              <a:blipFill rotWithShape="0">
                <a:blip r:embed="rId2"/>
                <a:stretch>
                  <a:fillRect l="-1333" t="-114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837707"/>
            <a:ext cx="3454524" cy="1888473"/>
          </a:xfrm>
          <a:prstGeom prst="rect">
            <a:avLst/>
          </a:prstGeom>
        </p:spPr>
      </p:pic>
      <p:sp>
        <p:nvSpPr>
          <p:cNvPr id="3" name="Rectangle 2"/>
          <p:cNvSpPr/>
          <p:nvPr/>
        </p:nvSpPr>
        <p:spPr>
          <a:xfrm>
            <a:off x="5172750" y="4124980"/>
            <a:ext cx="389850" cy="523220"/>
          </a:xfrm>
          <a:prstGeom prst="rect">
            <a:avLst/>
          </a:prstGeom>
        </p:spPr>
        <p:txBody>
          <a:bodyPr wrap="none">
            <a:spAutoFit/>
          </a:bodyPr>
          <a:lstStyle/>
          <a:p>
            <a:r>
              <a:rPr lang="en-US" sz="28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3</a:t>
            </a:r>
            <a:endParaRPr lang="en-US" sz="2800" dirty="0">
              <a:solidFill>
                <a:srgbClr val="E2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6185656" y="4648200"/>
            <a:ext cx="389850" cy="523220"/>
          </a:xfrm>
          <a:prstGeom prst="rect">
            <a:avLst/>
          </a:prstGeom>
        </p:spPr>
        <p:txBody>
          <a:bodyPr wrap="none">
            <a:spAutoFit/>
          </a:bodyPr>
          <a:lstStyle/>
          <a:p>
            <a:r>
              <a:rPr lang="en-US" sz="28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3</a:t>
            </a:r>
            <a:endParaRPr lang="en-US" sz="2800" dirty="0">
              <a:solidFill>
                <a:srgbClr val="E2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562600" y="5115580"/>
            <a:ext cx="389850" cy="523220"/>
          </a:xfrm>
          <a:prstGeom prst="rect">
            <a:avLst/>
          </a:prstGeom>
        </p:spPr>
        <p:txBody>
          <a:bodyPr wrap="none">
            <a:spAutoFit/>
          </a:bodyPr>
          <a:lstStyle/>
          <a:p>
            <a:r>
              <a:rPr lang="en-US" sz="2800" b="1" dirty="0">
                <a:solidFill>
                  <a:srgbClr val="E20000"/>
                </a:solidFill>
                <a:latin typeface="Open Sans" panose="020B0606030504020204" pitchFamily="34" charset="0"/>
                <a:ea typeface="Open Sans" panose="020B0606030504020204" pitchFamily="34" charset="0"/>
                <a:cs typeface="Open Sans" panose="020B0606030504020204" pitchFamily="34" charset="0"/>
              </a:rPr>
              <a:t>1</a:t>
            </a:r>
            <a:endParaRPr lang="en-US" sz="2800" dirty="0">
              <a:solidFill>
                <a:srgbClr val="E2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01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381000" y="3886200"/>
            <a:ext cx="8458200" cy="2438400"/>
          </a:xfrm>
        </p:spPr>
        <p:txBody>
          <a:bodyPr>
            <a:normAutofit/>
          </a:bodyPr>
          <a:lstStyle/>
          <a:p>
            <a:pPr algn="ctr">
              <a:buNone/>
            </a:pPr>
            <a:r>
              <a:rPr lang="en-US" sz="2000" dirty="0"/>
              <a:t>Centrality defines how important a node is within a network</a:t>
            </a:r>
          </a:p>
        </p:txBody>
      </p:sp>
      <p:sp>
        <p:nvSpPr>
          <p:cNvPr id="3" name="Title 2"/>
          <p:cNvSpPr>
            <a:spLocks noGrp="1"/>
          </p:cNvSpPr>
          <p:nvPr>
            <p:ph type="title"/>
          </p:nvPr>
        </p:nvSpPr>
        <p:spPr/>
        <p:txBody>
          <a:bodyPr/>
          <a:lstStyle/>
          <a:p>
            <a:r>
              <a:rPr lang="en-US" dirty="0"/>
              <a:t>Centrality</a:t>
            </a:r>
          </a:p>
        </p:txBody>
      </p:sp>
    </p:spTree>
    <p:extLst>
      <p:ext uri="{BB962C8B-B14F-4D97-AF65-F5344CB8AC3E}">
        <p14:creationId xmlns:p14="http://schemas.microsoft.com/office/powerpoint/2010/main" val="773282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r>
              <a:rPr lang="en-US" dirty="0"/>
              <a:t>Transitivity/Reciprocity</a:t>
            </a:r>
          </a:p>
          <a:p>
            <a:r>
              <a:rPr lang="en-US" dirty="0"/>
              <a:t>Status/Balance</a:t>
            </a:r>
          </a:p>
        </p:txBody>
      </p:sp>
      <p:sp>
        <p:nvSpPr>
          <p:cNvPr id="3" name="Title 2"/>
          <p:cNvSpPr>
            <a:spLocks noGrp="1"/>
          </p:cNvSpPr>
          <p:nvPr>
            <p:ph type="title"/>
          </p:nvPr>
        </p:nvSpPr>
        <p:spPr/>
        <p:txBody>
          <a:bodyPr/>
          <a:lstStyle/>
          <a:p>
            <a:r>
              <a:rPr lang="en-US" dirty="0"/>
              <a:t>Friendship Patterns</a:t>
            </a:r>
          </a:p>
        </p:txBody>
      </p:sp>
    </p:spTree>
    <p:extLst>
      <p:ext uri="{BB962C8B-B14F-4D97-AF65-F5344CB8AC3E}">
        <p14:creationId xmlns:p14="http://schemas.microsoft.com/office/powerpoint/2010/main" val="2468059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lstStyle/>
          <a:p>
            <a:endParaRPr lang="en-US" dirty="0"/>
          </a:p>
        </p:txBody>
      </p:sp>
      <p:sp>
        <p:nvSpPr>
          <p:cNvPr id="3" name="Title 2"/>
          <p:cNvSpPr>
            <a:spLocks noGrp="1"/>
          </p:cNvSpPr>
          <p:nvPr>
            <p:ph type="title"/>
          </p:nvPr>
        </p:nvSpPr>
        <p:spPr/>
        <p:txBody>
          <a:bodyPr/>
          <a:lstStyle/>
          <a:p>
            <a:r>
              <a:rPr lang="en-US" dirty="0"/>
              <a:t>I. Transitivity and Reciprocity</a:t>
            </a:r>
          </a:p>
        </p:txBody>
      </p:sp>
    </p:spTree>
    <p:extLst>
      <p:ext uri="{BB962C8B-B14F-4D97-AF65-F5344CB8AC3E}">
        <p14:creationId xmlns:p14="http://schemas.microsoft.com/office/powerpoint/2010/main" val="118176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229600" cy="5410200"/>
              </a:xfrm>
            </p:spPr>
            <p:txBody>
              <a:bodyPr>
                <a:normAutofit fontScale="92500"/>
              </a:bodyPr>
              <a:lstStyle/>
              <a:p>
                <a:r>
                  <a:rPr lang="en-US" dirty="0"/>
                  <a:t>Mathematic representation:</a:t>
                </a:r>
              </a:p>
              <a:p>
                <a:pPr lvl="1"/>
                <a:r>
                  <a:rPr lang="en-US" dirty="0"/>
                  <a:t>For a transitive relation </a:t>
                </a:r>
                <a14:m>
                  <m:oMath xmlns:m="http://schemas.openxmlformats.org/officeDocument/2006/math">
                    <m:r>
                      <a:rPr lang="en-US" sz="2600" i="1" dirty="0" smtClean="0">
                        <a:latin typeface="Cambria Math" panose="02040503050406030204" pitchFamily="18" charset="0"/>
                      </a:rPr>
                      <m:t>𝑅</m:t>
                    </m:r>
                  </m:oMath>
                </a14:m>
                <a:r>
                  <a:rPr lang="en-US" dirty="0"/>
                  <a:t>: </a:t>
                </a:r>
              </a:p>
              <a:p>
                <a:endParaRPr lang="en-US" dirty="0"/>
              </a:p>
              <a:p>
                <a:endParaRPr lang="en-US" dirty="0"/>
              </a:p>
              <a:p>
                <a:endParaRPr lang="en-US" dirty="0"/>
              </a:p>
              <a:p>
                <a:endParaRPr lang="en-US" dirty="0"/>
              </a:p>
              <a:p>
                <a:r>
                  <a:rPr lang="en-US" dirty="0"/>
                  <a:t>In a social network:</a:t>
                </a:r>
              </a:p>
              <a:p>
                <a:pPr lvl="1"/>
                <a:r>
                  <a:rPr lang="en-US" b="1" i="1" dirty="0"/>
                  <a:t>Transitivity is when a friend of my friend is my friend</a:t>
                </a:r>
              </a:p>
              <a:p>
                <a:pPr lvl="1"/>
                <a:r>
                  <a:rPr lang="en-US" dirty="0"/>
                  <a:t>Transitivity in a social network leads to a denser graph, which in turn is closer to a complete graph</a:t>
                </a:r>
              </a:p>
              <a:p>
                <a:pPr lvl="1"/>
                <a:r>
                  <a:rPr lang="en-US" dirty="0"/>
                  <a:t>We can determine how close graphs are to the complete graph by measuring transitivity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229600" cy="5410200"/>
              </a:xfrm>
              <a:blipFill rotWithShape="0">
                <a:blip r:embed="rId3"/>
                <a:stretch>
                  <a:fillRect l="-1111" t="-1014"/>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178555"/>
            <a:ext cx="3498808" cy="1448224"/>
          </a:xfrm>
          <a:prstGeom prst="rect">
            <a:avLst/>
          </a:prstGeom>
        </p:spPr>
      </p:pic>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876800" y="1542333"/>
            <a:ext cx="3904000" cy="36266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6447630" y="3273449"/>
                <a:ext cx="2338349" cy="461665"/>
              </a:xfrm>
              <a:prstGeom prst="rect">
                <a:avLst/>
              </a:prstGeom>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spcBef>
                    <a:spcPct val="0"/>
                  </a:spcBef>
                </a:pPr>
                <a14:m>
                  <m:oMath xmlns:m="http://schemas.openxmlformats.org/officeDocument/2006/math">
                    <m:r>
                      <a:rPr lang="en-US" sz="2400" b="1" i="1" noProof="0" dirty="0"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𝒄𝑹𝒂</m:t>
                    </m:r>
                    <m:r>
                      <a:rPr lang="en-US" sz="2400" b="1" i="1" noProof="0" dirty="0"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or </a:t>
                </a:r>
                <a14:m>
                  <m:oMath xmlns:m="http://schemas.openxmlformats.org/officeDocument/2006/math">
                    <m:r>
                      <a:rPr lang="en-US" sz="2400" b="1" i="1" noProof="0" dirty="0"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𝒂𝑹𝒄</m:t>
                    </m:r>
                    <m:r>
                      <a:rPr lang="en-US" sz="2400" b="1" i="1" noProof="0" dirty="0" smtClean="0">
                        <a:solidFill>
                          <a:schemeClr val="bg1"/>
                        </a:solidFill>
                        <a:latin typeface="Cambria Math" panose="02040503050406030204" pitchFamily="18" charset="0"/>
                        <a:ea typeface="Open Sans" panose="020B0606030504020204" pitchFamily="34" charset="0"/>
                        <a:cs typeface="Open Sans" panose="020B0606030504020204" pitchFamily="34" charset="0"/>
                      </a:rPr>
                      <m:t> </m:t>
                    </m:r>
                  </m:oMath>
                </a14:m>
                <a:r>
                  <a:rPr lang="en-US" sz="2400" b="1" noProof="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kumimoji="0" lang="en-US" sz="2400" b="1" i="0" u="none" strike="noStrike" kern="1200" normalizeH="0" noProof="0" dirty="0">
                  <a:solidFill>
                    <a:schemeClr val="bg1"/>
                  </a:solidFill>
                  <a:uLnTx/>
                  <a:uFillTx/>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447630" y="3273449"/>
                <a:ext cx="2338349" cy="461665"/>
              </a:xfrm>
              <a:prstGeom prst="rect">
                <a:avLst/>
              </a:prstGeom>
              <a:blipFill rotWithShape="0">
                <a:blip r:embed="rId6"/>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290948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a:solidFill>
                  <a:srgbClr val="FF0000"/>
                </a:solidFill>
              </a:rPr>
              <a:t>Global</a:t>
            </a:r>
            <a:r>
              <a:rPr lang="en-US" dirty="0"/>
              <a:t>] Clustering Coefficient</a:t>
            </a:r>
          </a:p>
        </p:txBody>
      </p:sp>
      <p:sp>
        <p:nvSpPr>
          <p:cNvPr id="3" name="Content Placeholder 2"/>
          <p:cNvSpPr>
            <a:spLocks noGrp="1"/>
          </p:cNvSpPr>
          <p:nvPr>
            <p:ph idx="1"/>
          </p:nvPr>
        </p:nvSpPr>
        <p:spPr>
          <a:xfrm>
            <a:off x="457200" y="1066800"/>
            <a:ext cx="8229600" cy="2152650"/>
          </a:xfrm>
        </p:spPr>
        <p:txBody>
          <a:bodyPr/>
          <a:lstStyle/>
          <a:p>
            <a:r>
              <a:rPr lang="en-US" b="1" dirty="0"/>
              <a:t>Clustering coefficient </a:t>
            </a:r>
            <a:r>
              <a:rPr lang="en-US" dirty="0"/>
              <a:t>measures transitivity in undirected graphs</a:t>
            </a:r>
          </a:p>
          <a:p>
            <a:pPr lvl="1"/>
            <a:r>
              <a:rPr lang="en-US" dirty="0"/>
              <a:t>Count paths of length two and check whether the third edge exists</a:t>
            </a:r>
          </a:p>
        </p:txBody>
      </p:sp>
      <p:sp>
        <p:nvSpPr>
          <p:cNvPr id="4" name="Rectangle 3"/>
          <p:cNvSpPr/>
          <p:nvPr/>
        </p:nvSpPr>
        <p:spPr>
          <a:xfrm>
            <a:off x="609600" y="4000964"/>
            <a:ext cx="8077200" cy="830997"/>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When counting triangles, since every triangle has 6 closed paths of length 2</a:t>
            </a: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33600" y="3083478"/>
            <a:ext cx="5222857" cy="729143"/>
          </a:xfrm>
          <a:prstGeom prst="rect">
            <a:avLst/>
          </a:prstGeom>
        </p:spPr>
      </p:pic>
      <p:pic>
        <p:nvPicPr>
          <p:cNvPr id="8" name="Picture 7"/>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2136228" y="5230618"/>
            <a:ext cx="4925714" cy="765714"/>
          </a:xfrm>
          <a:prstGeom prst="rect">
            <a:avLst/>
          </a:prstGeom>
        </p:spPr>
      </p:pic>
    </p:spTree>
    <p:extLst>
      <p:ext uri="{BB962C8B-B14F-4D97-AF65-F5344CB8AC3E}">
        <p14:creationId xmlns:p14="http://schemas.microsoft.com/office/powerpoint/2010/main" val="1318259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Coefficient and Triples</a:t>
            </a:r>
          </a:p>
        </p:txBody>
      </p:sp>
      <p:sp>
        <p:nvSpPr>
          <p:cNvPr id="3" name="Content Placeholder 2"/>
          <p:cNvSpPr>
            <a:spLocks noGrp="1"/>
          </p:cNvSpPr>
          <p:nvPr>
            <p:ph idx="1"/>
          </p:nvPr>
        </p:nvSpPr>
        <p:spPr>
          <a:xfrm>
            <a:off x="457200" y="1066800"/>
            <a:ext cx="4876800" cy="5318760"/>
          </a:xfrm>
        </p:spPr>
        <p:txBody>
          <a:bodyPr>
            <a:noAutofit/>
          </a:bodyPr>
          <a:lstStyle/>
          <a:p>
            <a:pPr marL="0" indent="0">
              <a:buNone/>
            </a:pPr>
            <a:r>
              <a:rPr lang="en-US" sz="2400" dirty="0"/>
              <a:t>Or we can rewrite it as</a:t>
            </a:r>
          </a:p>
          <a:p>
            <a:endParaRPr lang="en-US" sz="2400" dirty="0"/>
          </a:p>
          <a:p>
            <a:endParaRPr lang="en-US" sz="2400" dirty="0"/>
          </a:p>
          <a:p>
            <a:endParaRPr lang="en-US" sz="2400" b="1" dirty="0"/>
          </a:p>
          <a:p>
            <a:r>
              <a:rPr lang="en-US" sz="2400" b="1" dirty="0"/>
              <a:t>Triple</a:t>
            </a:r>
            <a:r>
              <a:rPr lang="en-US" sz="2400" dirty="0"/>
              <a:t>: an ordered set of three nodes,</a:t>
            </a:r>
          </a:p>
          <a:p>
            <a:pPr lvl="1"/>
            <a:r>
              <a:rPr lang="en-US" sz="2000" dirty="0"/>
              <a:t>connected by two (open triple) edges or</a:t>
            </a:r>
          </a:p>
          <a:p>
            <a:pPr lvl="1"/>
            <a:r>
              <a:rPr lang="en-US" sz="2000" dirty="0"/>
              <a:t>three edges (closed triple)</a:t>
            </a:r>
          </a:p>
          <a:p>
            <a:endParaRPr lang="en-US" sz="2400" dirty="0"/>
          </a:p>
          <a:p>
            <a:r>
              <a:rPr lang="en-US" sz="2400" dirty="0"/>
              <a:t>A triangle can miss any of its three edges </a:t>
            </a:r>
          </a:p>
          <a:p>
            <a:pPr lvl="1"/>
            <a:r>
              <a:rPr lang="en-US" sz="2000" dirty="0"/>
              <a:t>A triangle has </a:t>
            </a:r>
            <a:r>
              <a:rPr lang="en-US" sz="2000" b="1" dirty="0">
                <a:solidFill>
                  <a:srgbClr val="FF0000"/>
                </a:solidFill>
              </a:rPr>
              <a:t>3 Triples</a:t>
            </a:r>
            <a:endParaRPr lang="en-US" sz="2000" dirty="0"/>
          </a:p>
        </p:txBody>
      </p:sp>
      <p:pic>
        <p:nvPicPr>
          <p:cNvPr id="12" name="Picture 11"/>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1676400"/>
            <a:ext cx="6335086" cy="659657"/>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5638800" y="2971800"/>
                <a:ext cx="3200400" cy="2116541"/>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𝑘</m:t>
                        </m:r>
                      </m:sub>
                    </m:sSub>
                  </m:oMath>
                </a14:m>
                <a:r>
                  <a:rPr lang="en-US" sz="2400" dirty="0">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oMath>
                </a14:m>
                <a:r>
                  <a:rPr lang="en-US" sz="2400" dirty="0">
                    <a:latin typeface="Open Sans" panose="020B0606030504020204" pitchFamily="34" charset="0"/>
                    <a:ea typeface="Open Sans" panose="020B0606030504020204" pitchFamily="34" charset="0"/>
                    <a:cs typeface="Open Sans" panose="020B0606030504020204" pitchFamily="34" charset="0"/>
                  </a:rPr>
                  <a:t>are different triples</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 </a:t>
                </a:r>
                <a:r>
                  <a:rPr lang="en-US" sz="2000" dirty="0">
                    <a:solidFill>
                      <a:srgbClr val="FF0000"/>
                    </a:solidFill>
                    <a:latin typeface="Open Sans" panose="020B0606030504020204" pitchFamily="34" charset="0"/>
                    <a:ea typeface="Open Sans" panose="020B0606030504020204" pitchFamily="34" charset="0"/>
                    <a:cs typeface="Open Sans" panose="020B0606030504020204" pitchFamily="34" charset="0"/>
                  </a:rPr>
                  <a:t>same members</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First missing edge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𝑒</m:t>
                            </m:r>
                            <m:r>
                              <a:rPr lang="en-US" sz="2000" i="1">
                                <a:latin typeface="Cambria Math" panose="02040503050406030204" pitchFamily="18" charset="0"/>
                              </a:rPr>
                              <m:t>(</m:t>
                            </m:r>
                            <m:r>
                              <a:rPr lang="en-US" sz="2000" i="1">
                                <a:latin typeface="Cambria Math" panose="02040503050406030204" pitchFamily="18" charset="0"/>
                              </a:rPr>
                              <m:t>𝑣</m:t>
                            </m:r>
                          </m:e>
                          <m:sub>
                            <m:r>
                              <a:rPr lang="en-US" sz="2000" i="1">
                                <a:latin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rPr>
                      <m:t>)</m:t>
                    </m:r>
                  </m:oMath>
                </a14:m>
                <a:r>
                  <a:rPr lang="en-US" sz="2000" dirty="0">
                    <a:latin typeface="Open Sans" panose="020B0606030504020204" pitchFamily="34" charset="0"/>
                    <a:ea typeface="Open Sans" panose="020B0606030504020204" pitchFamily="34" charset="0"/>
                    <a:cs typeface="Open Sans" panose="020B0606030504020204" pitchFamily="34" charset="0"/>
                  </a:rPr>
                  <a:t> and second missing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𝑒</m:t>
                            </m:r>
                            <m:r>
                              <a:rPr lang="en-US" sz="2000" i="1">
                                <a:latin typeface="Cambria Math" panose="02040503050406030204" pitchFamily="18" charset="0"/>
                              </a:rPr>
                              <m:t>(</m:t>
                            </m:r>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𝑣</m:t>
                        </m:r>
                      </m:e>
                      <m:sub>
                        <m:r>
                          <a:rPr lang="en-US" sz="2000" i="1">
                            <a:latin typeface="Cambria Math" panose="02040503050406030204" pitchFamily="18" charset="0"/>
                          </a:rPr>
                          <m:t>𝑗</m:t>
                        </m:r>
                      </m:sub>
                    </m:sSub>
                    <m:r>
                      <a:rPr lang="en-US" sz="2000" i="1">
                        <a:latin typeface="Cambria Math" panose="02040503050406030204" pitchFamily="18" charset="0"/>
                      </a:rPr>
                      <m:t>)</m:t>
                    </m:r>
                  </m:oMath>
                </a14:m>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5638800" y="2971800"/>
                <a:ext cx="3200400" cy="2116541"/>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638800" y="5410200"/>
                <a:ext cx="3200400" cy="890500"/>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𝑘</m:t>
                        </m:r>
                      </m:sub>
                    </m:sSub>
                  </m:oMath>
                </a14:m>
                <a:r>
                  <a:rPr lang="en-US" sz="2400" dirty="0">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𝑘</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oMath>
                </a14:m>
                <a:r>
                  <a:rPr lang="en-US" sz="2400" dirty="0">
                    <a:latin typeface="Open Sans" panose="020B0606030504020204" pitchFamily="34" charset="0"/>
                    <a:ea typeface="Open Sans" panose="020B0606030504020204" pitchFamily="34" charset="0"/>
                    <a:cs typeface="Open Sans" panose="020B0606030504020204" pitchFamily="34" charset="0"/>
                  </a:rPr>
                  <a:t>are the same triple</a:t>
                </a:r>
              </a:p>
            </p:txBody>
          </p:sp>
        </mc:Choice>
        <mc:Fallback xmlns="">
          <p:sp>
            <p:nvSpPr>
              <p:cNvPr id="14" name="Rectangle 13"/>
              <p:cNvSpPr>
                <a:spLocks noRot="1" noChangeAspect="1" noMove="1" noResize="1" noEditPoints="1" noAdjustHandles="1" noChangeArrowheads="1" noChangeShapeType="1" noTextEdit="1"/>
              </p:cNvSpPr>
              <p:nvPr/>
            </p:nvSpPr>
            <p:spPr>
              <a:xfrm>
                <a:off x="5638800" y="5410200"/>
                <a:ext cx="3200400" cy="89050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6648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a:solidFill>
                  <a:srgbClr val="FF0000"/>
                </a:solidFill>
              </a:rPr>
              <a:t>Global</a:t>
            </a:r>
            <a:r>
              <a:rPr lang="en-US" dirty="0"/>
              <a:t>] Clustering Coefficient: Example</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067180"/>
            <a:ext cx="2395538" cy="212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rot="5400000">
            <a:off x="4131469" y="350520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62000" y="4088732"/>
            <a:ext cx="7856000" cy="2340571"/>
          </a:xfrm>
          <a:prstGeom prst="rect">
            <a:avLst/>
          </a:prstGeom>
        </p:spPr>
      </p:pic>
    </p:spTree>
    <p:extLst>
      <p:ext uri="{BB962C8B-B14F-4D97-AF65-F5344CB8AC3E}">
        <p14:creationId xmlns:p14="http://schemas.microsoft.com/office/powerpoint/2010/main" val="2992188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Local</a:t>
            </a:r>
            <a:r>
              <a:rPr lang="en-US" dirty="0"/>
              <a:t> Clustering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Local clustering coefficient measures transitivity at the node level</a:t>
                </a:r>
              </a:p>
              <a:p>
                <a:pPr lvl="1"/>
                <a:r>
                  <a:rPr lang="en-US" dirty="0"/>
                  <a:t>Commonly employed for undirected graphs</a:t>
                </a:r>
              </a:p>
              <a:p>
                <a:pPr lvl="1"/>
                <a:r>
                  <a:rPr lang="en-US" dirty="0"/>
                  <a:t>Computes how strongly neighbors of a node </a:t>
                </a:r>
                <a14:m>
                  <m:oMath xmlns:m="http://schemas.openxmlformats.org/officeDocument/2006/math">
                    <m:r>
                      <a:rPr lang="en-US" i="1" dirty="0" smtClean="0">
                        <a:latin typeface="Cambria Math" panose="02040503050406030204" pitchFamily="18" charset="0"/>
                      </a:rPr>
                      <m:t>𝑣</m:t>
                    </m:r>
                  </m:oMath>
                </a14:m>
                <a:r>
                  <a:rPr lang="en-US" dirty="0"/>
                  <a:t> (nodes adjacent to </a:t>
                </a:r>
                <a14:m>
                  <m:oMath xmlns:m="http://schemas.openxmlformats.org/officeDocument/2006/math">
                    <m:r>
                      <a:rPr lang="en-US" i="1" dirty="0" smtClean="0">
                        <a:latin typeface="Cambria Math" panose="02040503050406030204" pitchFamily="18" charset="0"/>
                      </a:rPr>
                      <m:t>𝑣</m:t>
                    </m:r>
                  </m:oMath>
                </a14:m>
                <a:r>
                  <a:rPr lang="en-US" dirty="0"/>
                  <a:t>) are themselves connected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333" t="-1145"/>
                </a:stretch>
              </a:blipFill>
            </p:spPr>
            <p:txBody>
              <a:bodyPr/>
              <a:lstStyle/>
              <a:p>
                <a:r>
                  <a:rPr lang="en-US">
                    <a:noFill/>
                  </a:rPr>
                  <a:t> </a:t>
                </a:r>
              </a:p>
            </p:txBody>
          </p:sp>
        </mc:Fallback>
      </mc:AlternateContent>
      <p:sp>
        <p:nvSpPr>
          <p:cNvPr id="4" name="Rectangle 3"/>
          <p:cNvSpPr/>
          <p:nvPr/>
        </p:nvSpPr>
        <p:spPr>
          <a:xfrm>
            <a:off x="338128" y="4188022"/>
            <a:ext cx="4953001" cy="830997"/>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In an undirected graph, the denominator can be rewritten as: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509068" y="4281752"/>
            <a:ext cx="3033143" cy="484572"/>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27809" y="3471028"/>
            <a:ext cx="7288381" cy="487619"/>
          </a:xfrm>
          <a:prstGeom prst="rect">
            <a:avLst/>
          </a:prstGeom>
        </p:spPr>
      </p:pic>
      <p:sp>
        <p:nvSpPr>
          <p:cNvPr id="7" name="Rectangle 6"/>
          <p:cNvSpPr/>
          <p:nvPr/>
        </p:nvSpPr>
        <p:spPr>
          <a:xfrm>
            <a:off x="402393" y="5387414"/>
            <a:ext cx="4438899" cy="830997"/>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Provides a way to determine </a:t>
            </a:r>
          </a:p>
          <a:p>
            <a:r>
              <a:rPr lang="en-US" sz="2400" b="1" dirty="0">
                <a:latin typeface="Open Sans" panose="020B0606030504020204" pitchFamily="34" charset="0"/>
                <a:ea typeface="Open Sans" panose="020B0606030504020204" pitchFamily="34" charset="0"/>
                <a:cs typeface="Open Sans" panose="020B0606030504020204" pitchFamily="34" charset="0"/>
              </a:rPr>
              <a:t>structural holes</a:t>
            </a:r>
          </a:p>
        </p:txBody>
      </p:sp>
      <p:pic>
        <p:nvPicPr>
          <p:cNvPr id="2050" name="Picture 2" descr="https://upload.wikimedia.org/wikipedia/commons/0/05/Network_Structure.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57500"/>
          <a:stretch/>
        </p:blipFill>
        <p:spPr bwMode="auto">
          <a:xfrm>
            <a:off x="4980948" y="5053715"/>
            <a:ext cx="1330969" cy="156095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5890801" y="5617833"/>
            <a:ext cx="392018" cy="476965"/>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167955" y="5648420"/>
            <a:ext cx="384210" cy="50470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4693806">
            <a:off x="5585948" y="5069848"/>
            <a:ext cx="257371" cy="365721"/>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360060" y="5315415"/>
            <a:ext cx="1820872" cy="837713"/>
            <a:chOff x="6737701" y="5042244"/>
            <a:chExt cx="1820872" cy="837713"/>
          </a:xfrm>
        </p:grpSpPr>
        <p:cxnSp>
          <p:nvCxnSpPr>
            <p:cNvPr id="9" name="Straight Arrow Connector 8"/>
            <p:cNvCxnSpPr>
              <a:cxnSpLocks/>
              <a:endCxn id="5" idx="6"/>
            </p:cNvCxnSpPr>
            <p:nvPr/>
          </p:nvCxnSpPr>
          <p:spPr>
            <a:xfrm flipH="1" flipV="1">
              <a:off x="7660460" y="5583145"/>
              <a:ext cx="869014" cy="2629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endCxn id="12" idx="7"/>
            </p:cNvCxnSpPr>
            <p:nvPr/>
          </p:nvCxnSpPr>
          <p:spPr>
            <a:xfrm flipH="1" flipV="1">
              <a:off x="7237419" y="5042244"/>
              <a:ext cx="1321154" cy="8191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10" idx="4"/>
            </p:cNvCxnSpPr>
            <p:nvPr/>
          </p:nvCxnSpPr>
          <p:spPr>
            <a:xfrm flipH="1">
              <a:off x="6737701" y="5867395"/>
              <a:ext cx="1820872" cy="12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6999977" y="5606884"/>
            <a:ext cx="1735115" cy="830997"/>
          </a:xfrm>
          <a:prstGeom prst="rect">
            <a:avLst/>
          </a:prstGeom>
        </p:spPr>
        <p:txBody>
          <a:bodyPr wrap="square">
            <a:spAutoFit/>
          </a:bodyPr>
          <a:lstStyle/>
          <a:p>
            <a:pPr algn="ct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Structural </a:t>
            </a:r>
          </a:p>
          <a:p>
            <a:pPr algn="ctr"/>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Holes</a:t>
            </a:r>
          </a:p>
        </p:txBody>
      </p:sp>
    </p:spTree>
    <p:extLst>
      <p:ext uri="{BB962C8B-B14F-4D97-AF65-F5344CB8AC3E}">
        <p14:creationId xmlns:p14="http://schemas.microsoft.com/office/powerpoint/2010/main" val="139385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Local</a:t>
            </a:r>
            <a:r>
              <a:rPr lang="en-US" dirty="0"/>
              <a:t> Clustering Coefficient: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267200"/>
                <a:ext cx="8305800" cy="2118360"/>
              </a:xfrm>
            </p:spPr>
            <p:txBody>
              <a:bodyPr>
                <a:normAutofit fontScale="85000" lnSpcReduction="10000"/>
              </a:bodyPr>
              <a:lstStyle/>
              <a:p>
                <a:r>
                  <a:rPr lang="en-US" dirty="0"/>
                  <a:t>Thin lines depict connections to neighbors</a:t>
                </a:r>
              </a:p>
              <a:p>
                <a:r>
                  <a:rPr lang="en-US" dirty="0"/>
                  <a:t>Dashed lines are the missing link among neighbors</a:t>
                </a:r>
              </a:p>
              <a:p>
                <a:r>
                  <a:rPr lang="en-US" dirty="0"/>
                  <a:t>Solid lines indicate connected neighbors </a:t>
                </a:r>
              </a:p>
              <a:p>
                <a:pPr lvl="1"/>
                <a:r>
                  <a:rPr lang="en-US" dirty="0"/>
                  <a:t>When none of neighbors are connected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=0</m:t>
                    </m:r>
                  </m:oMath>
                </a14:m>
                <a:endParaRPr lang="en-US" dirty="0"/>
              </a:p>
              <a:p>
                <a:pPr lvl="1"/>
                <a:r>
                  <a:rPr lang="en-US" dirty="0"/>
                  <a:t>When all neighbors are connected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267200"/>
                <a:ext cx="8305800" cy="2118360"/>
              </a:xfrm>
              <a:blipFill>
                <a:blip r:embed="rId2"/>
                <a:stretch>
                  <a:fillRect l="-954" t="-4023"/>
                </a:stretch>
              </a:blipFill>
            </p:spPr>
            <p:txBody>
              <a:bodyPr/>
              <a:lstStyle/>
              <a:p>
                <a:r>
                  <a:rPr lang="en-US">
                    <a:noFill/>
                  </a:rPr>
                  <a:t> </a:t>
                </a:r>
              </a:p>
            </p:txBody>
          </p:sp>
        </mc:Fallback>
      </mc:AlternateContent>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219200"/>
            <a:ext cx="73152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400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990214"/>
            <a:ext cx="1308212" cy="1524000"/>
          </a:xfrm>
          <a:prstGeom prst="rect">
            <a:avLst/>
          </a:prstGeom>
        </p:spPr>
      </p:pic>
      <p:sp>
        <p:nvSpPr>
          <p:cNvPr id="2" name="Title 1"/>
          <p:cNvSpPr>
            <a:spLocks noGrp="1"/>
          </p:cNvSpPr>
          <p:nvPr>
            <p:ph type="title"/>
          </p:nvPr>
        </p:nvSpPr>
        <p:spPr/>
        <p:txBody>
          <a:bodyPr/>
          <a:lstStyle/>
          <a:p>
            <a:r>
              <a:rPr lang="en-US" dirty="0"/>
              <a:t>Reciprocity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1000" y="978797"/>
                <a:ext cx="4724400" cy="5318760"/>
              </a:xfrm>
            </p:spPr>
            <p:txBody>
              <a:bodyPr>
                <a:normAutofit lnSpcReduction="10000"/>
              </a:bodyPr>
              <a:lstStyle/>
              <a:p>
                <a:pPr marL="0" indent="0">
                  <a:buNone/>
                </a:pPr>
                <a:r>
                  <a:rPr lang="en-US" b="1" i="1" dirty="0"/>
                  <a:t>If you become my friend, I’ll be yours</a:t>
                </a:r>
              </a:p>
              <a:p>
                <a:endParaRPr lang="en-US" dirty="0"/>
              </a:p>
              <a:p>
                <a:r>
                  <a:rPr lang="en-US" dirty="0"/>
                  <a:t>Reciprocity is simplified version of transitivity</a:t>
                </a:r>
              </a:p>
              <a:p>
                <a:pPr lvl="1"/>
                <a:r>
                  <a:rPr lang="en-US" dirty="0"/>
                  <a:t>It considers closed loops of length 2</a:t>
                </a:r>
              </a:p>
              <a:p>
                <a:endParaRPr lang="en-US" dirty="0"/>
              </a:p>
              <a:p>
                <a:r>
                  <a:rPr lang="en-US" dirty="0"/>
                  <a:t>If node </a:t>
                </a:r>
                <a14:m>
                  <m:oMath xmlns:m="http://schemas.openxmlformats.org/officeDocument/2006/math">
                    <m:r>
                      <a:rPr lang="en-US" i="1" dirty="0" smtClean="0">
                        <a:latin typeface="Cambria Math" panose="02040503050406030204" pitchFamily="18" charset="0"/>
                      </a:rPr>
                      <m:t>𝑣</m:t>
                    </m:r>
                  </m:oMath>
                </a14:m>
                <a:r>
                  <a:rPr lang="en-US" dirty="0"/>
                  <a:t> is connected to node </a:t>
                </a:r>
                <a14:m>
                  <m:oMath xmlns:m="http://schemas.openxmlformats.org/officeDocument/2006/math">
                    <m:r>
                      <a:rPr lang="en-US" i="1" dirty="0" smtClean="0">
                        <a:latin typeface="Cambria Math" panose="02040503050406030204" pitchFamily="18" charset="0"/>
                      </a:rPr>
                      <m:t>𝑢</m:t>
                    </m:r>
                  </m:oMath>
                </a14:m>
                <a:r>
                  <a:rPr lang="en-US" dirty="0"/>
                  <a:t>, </a:t>
                </a:r>
                <a:endParaRPr lang="en-US" i="1" dirty="0">
                  <a:latin typeface="Cambria Math" panose="02040503050406030204" pitchFamily="18" charset="0"/>
                </a:endParaRPr>
              </a:p>
              <a:p>
                <a:pPr lvl="1"/>
                <a14:m>
                  <m:oMath xmlns:m="http://schemas.openxmlformats.org/officeDocument/2006/math">
                    <m:r>
                      <a:rPr lang="en-US" i="1" dirty="0" smtClean="0">
                        <a:latin typeface="Cambria Math" panose="02040503050406030204" pitchFamily="18" charset="0"/>
                      </a:rPr>
                      <m:t>𝑢</m:t>
                    </m:r>
                    <m:r>
                      <a:rPr lang="en-US" i="1" dirty="0" smtClean="0">
                        <a:latin typeface="Cambria Math" panose="02040503050406030204" pitchFamily="18" charset="0"/>
                      </a:rPr>
                      <m:t> </m:t>
                    </m:r>
                  </m:oMath>
                </a14:m>
                <a:r>
                  <a:rPr lang="en-US" dirty="0"/>
                  <a:t>by connecting to </a:t>
                </a:r>
                <a14:m>
                  <m:oMath xmlns:m="http://schemas.openxmlformats.org/officeDocument/2006/math">
                    <m:r>
                      <a:rPr lang="en-US" i="1" dirty="0" smtClean="0">
                        <a:latin typeface="Cambria Math" panose="02040503050406030204" pitchFamily="18" charset="0"/>
                      </a:rPr>
                      <m:t>𝑣</m:t>
                    </m:r>
                  </m:oMath>
                </a14:m>
                <a:r>
                  <a:rPr lang="en-US" dirty="0"/>
                  <a:t>, exhibits reciprocity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1000" y="978797"/>
                <a:ext cx="4724400" cy="5318760"/>
              </a:xfrm>
              <a:blipFill rotWithShape="0">
                <a:blip r:embed="rId5"/>
                <a:stretch>
                  <a:fillRect l="-2710" t="-2064" r="-1548"/>
                </a:stretch>
              </a:blipFill>
            </p:spPr>
            <p:txBody>
              <a:bodyPr/>
              <a:lstStyle/>
              <a:p>
                <a:r>
                  <a:rPr lang="en-US">
                    <a:noFill/>
                  </a:rPr>
                  <a:t> </a:t>
                </a:r>
              </a:p>
            </p:txBody>
          </p:sp>
        </mc:Fallback>
      </mc:AlternateContent>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57800" y="2654811"/>
            <a:ext cx="2869333" cy="3387428"/>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981200" y="6182836"/>
            <a:ext cx="5010285" cy="283429"/>
          </a:xfrm>
          <a:prstGeom prst="rect">
            <a:avLst/>
          </a:prstGeom>
          <a:ln w="28575">
            <a:solidFill>
              <a:srgbClr val="FF0000"/>
            </a:solidFill>
          </a:ln>
        </p:spPr>
      </p:pic>
      <mc:AlternateContent xmlns:mc="http://schemas.openxmlformats.org/markup-compatibility/2006" xmlns:a14="http://schemas.microsoft.com/office/drawing/2010/main">
        <mc:Choice Requires="a14">
          <p:sp>
            <p:nvSpPr>
              <p:cNvPr id="5" name="Rectangle: Rounded Corners 4"/>
              <p:cNvSpPr/>
              <p:nvPr/>
            </p:nvSpPr>
            <p:spPr>
              <a:xfrm>
                <a:off x="8001000" y="3962400"/>
                <a:ext cx="10668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What about </a:t>
                </a:r>
                <a14:m>
                  <m:oMath xmlns:m="http://schemas.openxmlformats.org/officeDocument/2006/math">
                    <m:r>
                      <a:rPr lang="en-US"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𝒊</m:t>
                    </m:r>
                    <m:r>
                      <a:rPr lang="en-US"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m:t>
                    </m:r>
                    <m:r>
                      <a:rPr lang="en-US" b="1" i="1" dirty="0" smtClean="0">
                        <a:solidFill>
                          <a:schemeClr val="tx1"/>
                        </a:solidFill>
                        <a:latin typeface="Cambria Math" panose="02040503050406030204" pitchFamily="18" charset="0"/>
                        <a:ea typeface="Open Sans" panose="020B0606030504020204" pitchFamily="34" charset="0"/>
                        <a:cs typeface="Open Sans" panose="020B0606030504020204" pitchFamily="34" charset="0"/>
                      </a:rPr>
                      <m:t>𝒋</m:t>
                    </m:r>
                  </m:oMath>
                </a14:m>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mc:Choice>
        <mc:Fallback xmlns="">
          <p:sp>
            <p:nvSpPr>
              <p:cNvPr id="5" name="Rectangle: Rounded Corners 4"/>
              <p:cNvSpPr>
                <a:spLocks noRot="1" noChangeAspect="1" noMove="1" noResize="1" noEditPoints="1" noAdjustHandles="1" noChangeArrowheads="1" noChangeShapeType="1" noTextEdit="1"/>
              </p:cNvSpPr>
              <p:nvPr/>
            </p:nvSpPr>
            <p:spPr>
              <a:xfrm>
                <a:off x="8001000" y="3962400"/>
                <a:ext cx="1066800" cy="914400"/>
              </a:xfrm>
              <a:prstGeom prst="roundRect">
                <a:avLst/>
              </a:prstGeom>
              <a:blipFill>
                <a:blip r:embed="rId8"/>
                <a:stretch>
                  <a:fillRect t="-1948" b="-909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150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Reciprocity: Example</a:t>
            </a:r>
          </a:p>
        </p:txBody>
      </p:sp>
      <p:pic>
        <p:nvPicPr>
          <p:cNvPr id="4" name="Picture 2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0045" y="1066800"/>
            <a:ext cx="1836073" cy="2138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473709" y="3779486"/>
                <a:ext cx="3487108" cy="461665"/>
              </a:xfrm>
              <a:prstGeom prst="rect">
                <a:avLst/>
              </a:prstGeom>
            </p:spPr>
            <p:txBody>
              <a:bodyPr wrap="non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Reciprocal nodes: </a:t>
                </a:r>
                <a14:m>
                  <m:oMath xmlns:m="http://schemas.openxmlformats.org/officeDocument/2006/math">
                    <m:r>
                      <a:rPr lang="en-US" sz="2400" i="1" dirty="0" smtClean="0">
                        <a:latin typeface="Cambria Math" panose="02040503050406030204" pitchFamily="18" charset="0"/>
                        <a:ea typeface="Open Sans" panose="020B0606030504020204" pitchFamily="34" charset="0"/>
                        <a:cs typeface="Open Sans" panose="020B0606030504020204" pitchFamily="34" charset="0"/>
                      </a:rPr>
                      <m:t>𝑣</m:t>
                    </m:r>
                    <m:r>
                      <a:rPr lang="en-US" sz="2400" i="1" baseline="-25000" dirty="0" smtClean="0">
                        <a:latin typeface="Cambria Math" panose="02040503050406030204" pitchFamily="18" charset="0"/>
                        <a:ea typeface="Open Sans" panose="020B0606030504020204" pitchFamily="34" charset="0"/>
                        <a:cs typeface="Open Sans" panose="020B0606030504020204" pitchFamily="34" charset="0"/>
                      </a:rPr>
                      <m:t>1</m:t>
                    </m:r>
                    <m:r>
                      <a:rPr lang="en-US" sz="2400" i="1" dirty="0" smtClean="0">
                        <a:latin typeface="Cambria Math" panose="02040503050406030204" pitchFamily="18" charset="0"/>
                        <a:ea typeface="Open Sans" panose="020B0606030504020204" pitchFamily="34" charset="0"/>
                        <a:cs typeface="Open Sans" panose="020B0606030504020204" pitchFamily="34" charset="0"/>
                      </a:rPr>
                      <m:t>, </m:t>
                    </m:r>
                    <m:r>
                      <a:rPr lang="en-US" sz="2400" i="1" dirty="0" smtClean="0">
                        <a:latin typeface="Cambria Math" panose="02040503050406030204" pitchFamily="18" charset="0"/>
                        <a:ea typeface="Open Sans" panose="020B0606030504020204" pitchFamily="34" charset="0"/>
                        <a:cs typeface="Open Sans" panose="020B0606030504020204" pitchFamily="34" charset="0"/>
                      </a:rPr>
                      <m:t>𝑣</m:t>
                    </m:r>
                    <m:r>
                      <a:rPr lang="en-US" sz="2400" i="1" baseline="-25000" dirty="0" smtClean="0">
                        <a:latin typeface="Cambria Math" panose="02040503050406030204" pitchFamily="18" charset="0"/>
                        <a:ea typeface="Open Sans" panose="020B0606030504020204" pitchFamily="34" charset="0"/>
                        <a:cs typeface="Open Sans" panose="020B0606030504020204" pitchFamily="34" charset="0"/>
                      </a:rPr>
                      <m:t>2</m:t>
                    </m:r>
                  </m:oMath>
                </a14:m>
                <a:endParaRPr lang="en-US" sz="2400" baseline="-25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73709" y="3779486"/>
                <a:ext cx="3487108" cy="461665"/>
              </a:xfrm>
              <a:prstGeom prst="rect">
                <a:avLst/>
              </a:prstGeom>
              <a:blipFill rotWithShape="0">
                <a:blip r:embed="rId5"/>
                <a:stretch>
                  <a:fillRect l="-2797" t="-10526" b="-28947"/>
                </a:stretch>
              </a:blipFill>
            </p:spPr>
            <p:txBody>
              <a:bodyPr/>
              <a:lstStyle/>
              <a:p>
                <a:r>
                  <a:rPr lang="en-US">
                    <a:noFill/>
                  </a:rPr>
                  <a:t> </a:t>
                </a:r>
              </a:p>
            </p:txBody>
          </p:sp>
        </mc:Fallback>
      </mc:AlternateContent>
      <p:sp>
        <p:nvSpPr>
          <p:cNvPr id="9" name="Right Arrow 8"/>
          <p:cNvSpPr/>
          <p:nvPr/>
        </p:nvSpPr>
        <p:spPr>
          <a:xfrm>
            <a:off x="2918621" y="1906549"/>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0" name="Right Arrow 9"/>
          <p:cNvSpPr/>
          <p:nvPr/>
        </p:nvSpPr>
        <p:spPr>
          <a:xfrm rot="5400000">
            <a:off x="5562600" y="3522288"/>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924524" y="1344280"/>
            <a:ext cx="2870857" cy="1366857"/>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05486" y="4652943"/>
            <a:ext cx="7933714" cy="1366857"/>
          </a:xfrm>
          <a:prstGeom prst="rect">
            <a:avLst/>
          </a:prstGeom>
        </p:spPr>
      </p:pic>
    </p:spTree>
    <p:extLst>
      <p:ext uri="{BB962C8B-B14F-4D97-AF65-F5344CB8AC3E}">
        <p14:creationId xmlns:p14="http://schemas.microsoft.com/office/powerpoint/2010/main" val="13820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Centrality in terms of those who you are connected to</a:t>
            </a:r>
          </a:p>
        </p:txBody>
      </p:sp>
      <p:sp>
        <p:nvSpPr>
          <p:cNvPr id="4" name="Content Placeholder 3"/>
          <p:cNvSpPr>
            <a:spLocks noGrp="1"/>
          </p:cNvSpPr>
          <p:nvPr>
            <p:ph idx="17"/>
          </p:nvPr>
        </p:nvSpPr>
        <p:spPr/>
        <p:txBody>
          <a:bodyPr/>
          <a:lstStyle/>
          <a:p>
            <a:endParaRPr lang="en-US" dirty="0"/>
          </a:p>
        </p:txBody>
      </p:sp>
    </p:spTree>
    <p:extLst>
      <p:ext uri="{BB962C8B-B14F-4D97-AF65-F5344CB8AC3E}">
        <p14:creationId xmlns:p14="http://schemas.microsoft.com/office/powerpoint/2010/main" val="332123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a:xfrm>
            <a:off x="1981200" y="3886200"/>
            <a:ext cx="4114800" cy="2438400"/>
          </a:xfrm>
        </p:spPr>
        <p:txBody>
          <a:bodyPr/>
          <a:lstStyle/>
          <a:p>
            <a:r>
              <a:rPr lang="en-US" dirty="0"/>
              <a:t>Measuring consistency in friendships</a:t>
            </a:r>
          </a:p>
        </p:txBody>
      </p:sp>
      <p:sp>
        <p:nvSpPr>
          <p:cNvPr id="3" name="Title 2"/>
          <p:cNvSpPr>
            <a:spLocks noGrp="1"/>
          </p:cNvSpPr>
          <p:nvPr>
            <p:ph type="title"/>
          </p:nvPr>
        </p:nvSpPr>
        <p:spPr/>
        <p:txBody>
          <a:bodyPr/>
          <a:lstStyle/>
          <a:p>
            <a:r>
              <a:rPr lang="en-US" dirty="0"/>
              <a:t>II. Balance and Status</a:t>
            </a:r>
          </a:p>
        </p:txBody>
      </p:sp>
      <p:pic>
        <p:nvPicPr>
          <p:cNvPr id="4098" name="Picture 2" descr="http://img15.deviantart.net/9836/i/2008/350/a/c/friends_and_foes_by_nutboltu.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882"/>
          <a:stretch/>
        </p:blipFill>
        <p:spPr bwMode="auto">
          <a:xfrm>
            <a:off x="5715000" y="3981450"/>
            <a:ext cx="3276600" cy="2418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koreabizwire.com/wp/wp-content/uploads/2016/02/%EB%B9%88%EB%B6%80%EA%B2%A9%EC%B0%A8.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4522166"/>
            <a:ext cx="2649259" cy="1764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317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Balance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53440"/>
                <a:ext cx="8686800" cy="5242560"/>
              </a:xfrm>
            </p:spPr>
            <p:txBody>
              <a:bodyPr>
                <a:normAutofit fontScale="92500"/>
              </a:bodyPr>
              <a:lstStyle/>
              <a:p>
                <a:pPr marL="0" indent="0">
                  <a:buNone/>
                </a:pPr>
                <a:r>
                  <a:rPr lang="en-US" b="1" dirty="0"/>
                  <a:t>Social balance theory</a:t>
                </a:r>
              </a:p>
              <a:p>
                <a:pPr lvl="1"/>
                <a:r>
                  <a:rPr lang="en-US" dirty="0"/>
                  <a:t>Consistency in friend/foe relationships among individuals</a:t>
                </a:r>
              </a:p>
              <a:p>
                <a:pPr lvl="1"/>
                <a:r>
                  <a:rPr lang="en-US" dirty="0"/>
                  <a:t>Informally, friend/foe relationships are consistent when </a:t>
                </a:r>
              </a:p>
              <a:p>
                <a:endParaRPr lang="en-US" dirty="0"/>
              </a:p>
              <a:p>
                <a:endParaRPr lang="en-US" dirty="0"/>
              </a:p>
              <a:p>
                <a:endParaRPr lang="en-US" dirty="0"/>
              </a:p>
              <a:p>
                <a:r>
                  <a:rPr lang="en-US" dirty="0"/>
                  <a:t>In the network</a:t>
                </a:r>
              </a:p>
              <a:p>
                <a:pPr lvl="1"/>
                <a:r>
                  <a:rPr lang="en-US" dirty="0"/>
                  <a:t>Positive edges demonstrate friendships (</a:t>
                </a:r>
                <a14:m>
                  <m:oMath xmlns:m="http://schemas.openxmlformats.org/officeDocument/2006/math">
                    <m:r>
                      <a:rPr lang="en-US" i="1" dirty="0" smtClean="0">
                        <a:latin typeface="Cambria Math" panose="02040503050406030204" pitchFamily="18" charset="0"/>
                      </a:rPr>
                      <m:t>𝑤</m:t>
                    </m:r>
                    <m:r>
                      <a:rPr lang="en-US" i="1" baseline="-25000" dirty="0" err="1" smtClean="0">
                        <a:latin typeface="Cambria Math" panose="02040503050406030204" pitchFamily="18" charset="0"/>
                      </a:rPr>
                      <m:t>𝑖𝑗</m:t>
                    </m:r>
                    <m:r>
                      <a:rPr lang="en-US" i="1" dirty="0" smtClean="0">
                        <a:latin typeface="Cambria Math" panose="02040503050406030204" pitchFamily="18" charset="0"/>
                      </a:rPr>
                      <m:t>=1</m:t>
                    </m:r>
                  </m:oMath>
                </a14:m>
                <a:r>
                  <a:rPr lang="en-US" dirty="0"/>
                  <a:t>)</a:t>
                </a:r>
              </a:p>
              <a:p>
                <a:pPr lvl="1"/>
                <a:r>
                  <a:rPr lang="en-US" dirty="0"/>
                  <a:t>Negative edges demonstrate being enemies (</a:t>
                </a:r>
                <a14:m>
                  <m:oMath xmlns:m="http://schemas.openxmlformats.org/officeDocument/2006/math">
                    <m:r>
                      <a:rPr lang="en-US" i="1" dirty="0" smtClean="0">
                        <a:latin typeface="Cambria Math" panose="02040503050406030204" pitchFamily="18" charset="0"/>
                      </a:rPr>
                      <m:t>𝑤</m:t>
                    </m:r>
                    <m:r>
                      <a:rPr lang="en-US" i="1" baseline="-25000" dirty="0" err="1" smtClean="0">
                        <a:latin typeface="Cambria Math" panose="02040503050406030204" pitchFamily="18" charset="0"/>
                      </a:rPr>
                      <m:t>𝑖𝑗</m:t>
                    </m:r>
                    <m:r>
                      <a:rPr lang="en-US" i="1" dirty="0" smtClean="0">
                        <a:latin typeface="Cambria Math" panose="02040503050406030204" pitchFamily="18" charset="0"/>
                      </a:rPr>
                      <m:t>=−1</m:t>
                    </m:r>
                  </m:oMath>
                </a14:m>
                <a:r>
                  <a:rPr lang="en-US" dirty="0"/>
                  <a:t>)</a:t>
                </a:r>
              </a:p>
              <a:p>
                <a:r>
                  <a:rPr lang="en-US" dirty="0"/>
                  <a:t>Triangle of nodes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r>
                      <a:rPr lang="en-US" i="1" dirty="0" smtClean="0">
                        <a:latin typeface="Cambria Math" panose="02040503050406030204" pitchFamily="18" charset="0"/>
                      </a:rPr>
                      <m:t>𝑗</m:t>
                    </m:r>
                  </m:oMath>
                </a14:m>
                <a:r>
                  <a:rPr lang="en-US" dirty="0"/>
                  <a:t>, and </a:t>
                </a:r>
                <a14:m>
                  <m:oMath xmlns:m="http://schemas.openxmlformats.org/officeDocument/2006/math">
                    <m:r>
                      <a:rPr lang="en-US" i="1" dirty="0" smtClean="0">
                        <a:latin typeface="Cambria Math" panose="02040503050406030204" pitchFamily="18" charset="0"/>
                      </a:rPr>
                      <m:t>𝑘</m:t>
                    </m:r>
                  </m:oMath>
                </a14:m>
                <a:r>
                  <a:rPr lang="en-US" dirty="0"/>
                  <a:t>, is balanced, if and only if</a:t>
                </a:r>
              </a:p>
              <a:p>
                <a:pPr lvl="1"/>
                <a14:m>
                  <m:oMath xmlns:m="http://schemas.openxmlformats.org/officeDocument/2006/math">
                    <m:r>
                      <a:rPr lang="en-US" sz="2400" i="1" dirty="0" smtClean="0">
                        <a:latin typeface="Cambria Math" panose="02040503050406030204" pitchFamily="18" charset="0"/>
                      </a:rPr>
                      <m:t>𝑤</m:t>
                    </m:r>
                    <m:r>
                      <a:rPr lang="en-US" sz="2400" i="1" baseline="-25000" dirty="0" err="1" smtClean="0">
                        <a:latin typeface="Cambria Math" panose="02040503050406030204" pitchFamily="18" charset="0"/>
                      </a:rPr>
                      <m:t>𝑖𝑗</m:t>
                    </m:r>
                  </m:oMath>
                </a14:m>
                <a:r>
                  <a:rPr lang="en-US" sz="2400" dirty="0"/>
                  <a:t> denotes the value of the edge between nodes </a:t>
                </a:r>
                <a14:m>
                  <m:oMath xmlns:m="http://schemas.openxmlformats.org/officeDocument/2006/math">
                    <m:r>
                      <a:rPr lang="en-US" sz="2400" i="1" dirty="0" smtClean="0">
                        <a:latin typeface="Cambria Math" panose="02040503050406030204" pitchFamily="18" charset="0"/>
                      </a:rPr>
                      <m:t>𝑖</m:t>
                    </m:r>
                  </m:oMath>
                </a14:m>
                <a:r>
                  <a:rPr lang="en-US" sz="2400" dirty="0"/>
                  <a:t> and</a:t>
                </a:r>
                <a14:m>
                  <m:oMath xmlns:m="http://schemas.openxmlformats.org/officeDocument/2006/math">
                    <m:r>
                      <a:rPr lang="en-US" sz="2400" i="1" dirty="0" smtClean="0">
                        <a:latin typeface="Cambria Math" panose="02040503050406030204" pitchFamily="18" charset="0"/>
                      </a:rPr>
                      <m:t> </m:t>
                    </m:r>
                    <m:r>
                      <a:rPr lang="en-US" sz="2400" i="1" dirty="0" smtClean="0">
                        <a:latin typeface="Cambria Math" panose="02040503050406030204" pitchFamily="18" charset="0"/>
                      </a:rPr>
                      <m:t>𝑗</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53440"/>
                <a:ext cx="8686800" cy="5242560"/>
              </a:xfrm>
              <a:blipFill>
                <a:blip r:embed="rId4"/>
                <a:stretch>
                  <a:fillRect l="-1263" t="-1047" r="-491"/>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362200" y="2336434"/>
            <a:ext cx="4179809" cy="1138286"/>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929333" y="5868954"/>
            <a:ext cx="3285333" cy="484572"/>
          </a:xfrm>
          <a:prstGeom prst="rect">
            <a:avLst/>
          </a:prstGeom>
        </p:spPr>
      </p:pic>
    </p:spTree>
    <p:extLst>
      <p:ext uri="{BB962C8B-B14F-4D97-AF65-F5344CB8AC3E}">
        <p14:creationId xmlns:p14="http://schemas.microsoft.com/office/powerpoint/2010/main" val="4277109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01" y="951082"/>
            <a:ext cx="8437599" cy="4612262"/>
          </a:xfrm>
          <a:prstGeom prst="rect">
            <a:avLst/>
          </a:prstGeom>
        </p:spPr>
      </p:pic>
      <p:sp>
        <p:nvSpPr>
          <p:cNvPr id="2" name="Title 1"/>
          <p:cNvSpPr>
            <a:spLocks noGrp="1"/>
          </p:cNvSpPr>
          <p:nvPr>
            <p:ph type="title"/>
          </p:nvPr>
        </p:nvSpPr>
        <p:spPr/>
        <p:txBody>
          <a:bodyPr/>
          <a:lstStyle/>
          <a:p>
            <a:r>
              <a:rPr lang="en-US" dirty="0"/>
              <a:t>Social Balance Theory: Possible Combinations</a:t>
            </a:r>
          </a:p>
        </p:txBody>
      </p:sp>
      <p:sp>
        <p:nvSpPr>
          <p:cNvPr id="3" name="Content Placeholder 2"/>
          <p:cNvSpPr>
            <a:spLocks noGrp="1"/>
          </p:cNvSpPr>
          <p:nvPr>
            <p:ph idx="1"/>
          </p:nvPr>
        </p:nvSpPr>
        <p:spPr>
          <a:xfrm>
            <a:off x="325401" y="5676226"/>
            <a:ext cx="8437599" cy="746760"/>
          </a:xfrm>
        </p:spPr>
        <p:txBody>
          <a:bodyPr>
            <a:normAutofit fontScale="85000" lnSpcReduction="20000"/>
          </a:bodyPr>
          <a:lstStyle/>
          <a:p>
            <a:pPr marL="0" indent="0">
              <a:buNone/>
            </a:pPr>
            <a:r>
              <a:rPr lang="en-US" dirty="0"/>
              <a:t>For any cycle, if the multiplication of edge values become positive, then the cycle is socially balanced</a:t>
            </a:r>
          </a:p>
        </p:txBody>
      </p:sp>
    </p:spTree>
    <p:extLst>
      <p:ext uri="{BB962C8B-B14F-4D97-AF65-F5344CB8AC3E}">
        <p14:creationId xmlns:p14="http://schemas.microsoft.com/office/powerpoint/2010/main" val="4162083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Status Theory</a:t>
            </a:r>
          </a:p>
        </p:txBody>
      </p:sp>
      <p:sp>
        <p:nvSpPr>
          <p:cNvPr id="3" name="Content Placeholder 2"/>
          <p:cNvSpPr>
            <a:spLocks noGrp="1"/>
          </p:cNvSpPr>
          <p:nvPr>
            <p:ph idx="1"/>
          </p:nvPr>
        </p:nvSpPr>
        <p:spPr/>
        <p:txBody>
          <a:bodyPr/>
          <a:lstStyle/>
          <a:p>
            <a:r>
              <a:rPr lang="en-US" b="1" dirty="0"/>
              <a:t>Status: </a:t>
            </a:r>
            <a:r>
              <a:rPr lang="en-US" dirty="0"/>
              <a:t>how prestigious an individual is ranked within a society</a:t>
            </a:r>
          </a:p>
          <a:p>
            <a:endParaRPr lang="en-US" dirty="0"/>
          </a:p>
          <a:p>
            <a:r>
              <a:rPr lang="en-US" b="1" dirty="0"/>
              <a:t>Social status theory: </a:t>
            </a:r>
          </a:p>
          <a:p>
            <a:pPr lvl="1"/>
            <a:r>
              <a:rPr lang="en-US" dirty="0"/>
              <a:t>How consistent individuals are in assigning status to their neighbors</a:t>
            </a:r>
          </a:p>
          <a:p>
            <a:pPr lvl="1"/>
            <a:r>
              <a:rPr lang="en-US" dirty="0"/>
              <a:t>Informally,</a:t>
            </a:r>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62000" y="4876800"/>
            <a:ext cx="7428571" cy="531809"/>
          </a:xfrm>
          <a:prstGeom prst="rect">
            <a:avLst/>
          </a:prstGeom>
        </p:spPr>
      </p:pic>
    </p:spTree>
    <p:extLst>
      <p:ext uri="{BB962C8B-B14F-4D97-AF65-F5344CB8AC3E}">
        <p14:creationId xmlns:p14="http://schemas.microsoft.com/office/powerpoint/2010/main" val="1693582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Status Theory: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4495800"/>
                <a:ext cx="8229600" cy="1965960"/>
              </a:xfrm>
            </p:spPr>
            <p:txBody>
              <a:bodyPr/>
              <a:lstStyle/>
              <a:p>
                <a:r>
                  <a:rPr lang="en-US" dirty="0"/>
                  <a:t>A directed </a:t>
                </a:r>
                <a:r>
                  <a:rPr lang="en-US" b="1" dirty="0"/>
                  <a:t>‘+’</a:t>
                </a:r>
                <a:r>
                  <a:rPr lang="en-US" dirty="0"/>
                  <a:t> edge from node </a:t>
                </a:r>
                <a14:m>
                  <m:oMath xmlns:m="http://schemas.openxmlformats.org/officeDocument/2006/math">
                    <m:r>
                      <a:rPr lang="en-US" i="1" dirty="0" smtClean="0">
                        <a:latin typeface="Cambria Math" panose="02040503050406030204" pitchFamily="18" charset="0"/>
                      </a:rPr>
                      <m:t>𝑋</m:t>
                    </m:r>
                  </m:oMath>
                </a14:m>
                <a:r>
                  <a:rPr lang="en-US" dirty="0"/>
                  <a:t> to node </a:t>
                </a:r>
                <a14:m>
                  <m:oMath xmlns:m="http://schemas.openxmlformats.org/officeDocument/2006/math">
                    <m:r>
                      <a:rPr lang="en-US" i="1" dirty="0" smtClean="0">
                        <a:latin typeface="Cambria Math" panose="02040503050406030204" pitchFamily="18" charset="0"/>
                      </a:rPr>
                      <m:t>𝑌</m:t>
                    </m:r>
                  </m:oMath>
                </a14:m>
                <a:r>
                  <a:rPr lang="en-US" dirty="0"/>
                  <a:t> shows that </a:t>
                </a:r>
                <a14:m>
                  <m:oMath xmlns:m="http://schemas.openxmlformats.org/officeDocument/2006/math">
                    <m:r>
                      <a:rPr lang="en-US" i="1" dirty="0" smtClean="0">
                        <a:latin typeface="Cambria Math" panose="02040503050406030204" pitchFamily="18" charset="0"/>
                      </a:rPr>
                      <m:t>𝑌</m:t>
                    </m:r>
                  </m:oMath>
                </a14:m>
                <a:r>
                  <a:rPr lang="en-US" dirty="0"/>
                  <a:t> has a higher status than </a:t>
                </a:r>
                <a14:m>
                  <m:oMath xmlns:m="http://schemas.openxmlformats.org/officeDocument/2006/math">
                    <m:r>
                      <a:rPr lang="en-US" i="1" dirty="0" smtClean="0">
                        <a:latin typeface="Cambria Math" panose="02040503050406030204" pitchFamily="18" charset="0"/>
                      </a:rPr>
                      <m:t>𝑋</m:t>
                    </m:r>
                  </m:oMath>
                </a14:m>
                <a:r>
                  <a:rPr lang="en-US" dirty="0"/>
                  <a:t> and a </a:t>
                </a:r>
                <a:r>
                  <a:rPr lang="en-US" b="1" dirty="0"/>
                  <a:t>‘-’</a:t>
                </a:r>
                <a:r>
                  <a:rPr lang="en-US" dirty="0"/>
                  <a:t> one shows vice versa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4495800"/>
                <a:ext cx="8229600" cy="1965960"/>
              </a:xfrm>
              <a:blipFill rotWithShape="0">
                <a:blip r:embed="rId2"/>
                <a:stretch>
                  <a:fillRect l="-1333" t="-3416" r="-593"/>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5000" y="1447800"/>
            <a:ext cx="4952999" cy="176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828800" y="3212068"/>
            <a:ext cx="2635850"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Unstable configuration</a:t>
            </a:r>
          </a:p>
        </p:txBody>
      </p:sp>
      <p:sp>
        <p:nvSpPr>
          <p:cNvPr id="6" name="Rectangle 5"/>
          <p:cNvSpPr/>
          <p:nvPr/>
        </p:nvSpPr>
        <p:spPr>
          <a:xfrm>
            <a:off x="4637533" y="3212068"/>
            <a:ext cx="2342501"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Stable configuration</a:t>
            </a:r>
          </a:p>
        </p:txBody>
      </p:sp>
    </p:spTree>
    <p:extLst>
      <p:ext uri="{BB962C8B-B14F-4D97-AF65-F5344CB8AC3E}">
        <p14:creationId xmlns:p14="http://schemas.microsoft.com/office/powerpoint/2010/main" val="2254039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7"/>
          </p:nvPr>
        </p:nvSpPr>
        <p:spPr/>
        <p:txBody>
          <a:bodyPr>
            <a:normAutofit/>
          </a:bodyPr>
          <a:lstStyle/>
          <a:p>
            <a:r>
              <a:rPr lang="en-US" dirty="0"/>
              <a:t>Structural Equivalence</a:t>
            </a:r>
          </a:p>
          <a:p>
            <a:r>
              <a:rPr lang="en-US" dirty="0"/>
              <a:t>Regular Equivalence</a:t>
            </a:r>
          </a:p>
        </p:txBody>
      </p:sp>
      <p:sp>
        <p:nvSpPr>
          <p:cNvPr id="3" name="Title 2"/>
          <p:cNvSpPr>
            <a:spLocks noGrp="1"/>
          </p:cNvSpPr>
          <p:nvPr>
            <p:ph type="title"/>
          </p:nvPr>
        </p:nvSpPr>
        <p:spPr/>
        <p:txBody>
          <a:bodyPr/>
          <a:lstStyle/>
          <a:p>
            <a:r>
              <a:rPr lang="en-US" dirty="0"/>
              <a:t>Similarity</a:t>
            </a:r>
          </a:p>
        </p:txBody>
      </p:sp>
      <p:sp>
        <p:nvSpPr>
          <p:cNvPr id="4" name="Rectangle 3"/>
          <p:cNvSpPr/>
          <p:nvPr/>
        </p:nvSpPr>
        <p:spPr>
          <a:xfrm>
            <a:off x="4267200" y="3441938"/>
            <a:ext cx="4530792" cy="369332"/>
          </a:xfrm>
          <a:prstGeom prst="rect">
            <a:avLst/>
          </a:prstGeom>
        </p:spPr>
        <p:txBody>
          <a:bodyPr wrap="none">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How similar are two nodes in a network?</a:t>
            </a:r>
          </a:p>
        </p:txBody>
      </p:sp>
    </p:spTree>
    <p:extLst>
      <p:ext uri="{BB962C8B-B14F-4D97-AF65-F5344CB8AC3E}">
        <p14:creationId xmlns:p14="http://schemas.microsoft.com/office/powerpoint/2010/main" val="17679904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Equivalence</a:t>
            </a:r>
          </a:p>
        </p:txBody>
      </p:sp>
      <p:sp>
        <p:nvSpPr>
          <p:cNvPr id="3" name="Content Placeholder 2"/>
          <p:cNvSpPr>
            <a:spLocks noGrp="1"/>
          </p:cNvSpPr>
          <p:nvPr>
            <p:ph idx="1"/>
          </p:nvPr>
        </p:nvSpPr>
        <p:spPr/>
        <p:txBody>
          <a:bodyPr>
            <a:normAutofit/>
          </a:bodyPr>
          <a:lstStyle/>
          <a:p>
            <a:r>
              <a:rPr lang="en-US" b="1" dirty="0"/>
              <a:t>Structural Equivalence:</a:t>
            </a:r>
          </a:p>
          <a:p>
            <a:pPr lvl="1"/>
            <a:r>
              <a:rPr lang="en-US" dirty="0"/>
              <a:t>We look at the neighborhood </a:t>
            </a:r>
            <a:r>
              <a:rPr lang="en-US" u="sng" dirty="0"/>
              <a:t>shared</a:t>
            </a:r>
            <a:r>
              <a:rPr lang="en-US" dirty="0"/>
              <a:t> by two nodes;</a:t>
            </a:r>
          </a:p>
          <a:p>
            <a:pPr lvl="1"/>
            <a:r>
              <a:rPr lang="en-US" dirty="0"/>
              <a:t>The size of this shared neighborhood defines how similar two nodes are.</a:t>
            </a:r>
          </a:p>
          <a:p>
            <a:pPr marL="0" indent="0" algn="ctr">
              <a:buNone/>
            </a:pPr>
            <a:endParaRPr lang="en-US" dirty="0"/>
          </a:p>
          <a:p>
            <a:r>
              <a:rPr lang="en-US" b="1" i="1" dirty="0"/>
              <a:t>Example: </a:t>
            </a:r>
          </a:p>
          <a:p>
            <a:pPr lvl="1"/>
            <a:r>
              <a:rPr lang="en-US" i="1" dirty="0"/>
              <a:t>Two brothers have in common </a:t>
            </a:r>
          </a:p>
          <a:p>
            <a:pPr lvl="2"/>
            <a:r>
              <a:rPr lang="en-US" i="1" dirty="0"/>
              <a:t>sisters, mother, father, grandparents, etc. </a:t>
            </a:r>
          </a:p>
          <a:p>
            <a:pPr lvl="1"/>
            <a:r>
              <a:rPr lang="en-US" i="1" dirty="0"/>
              <a:t>This shows that they are similar, </a:t>
            </a:r>
          </a:p>
          <a:p>
            <a:pPr lvl="1"/>
            <a:r>
              <a:rPr lang="en-US" i="1" dirty="0"/>
              <a:t>Two</a:t>
            </a:r>
            <a:r>
              <a:rPr lang="en-US" i="1" dirty="0">
                <a:solidFill>
                  <a:srgbClr val="FF0000"/>
                </a:solidFill>
              </a:rPr>
              <a:t> random </a:t>
            </a:r>
            <a:r>
              <a:rPr lang="en-US" i="1" dirty="0"/>
              <a:t>male or female individuals do not have much in common and are dissimilar</a:t>
            </a:r>
            <a:r>
              <a:rPr lang="en-US" b="1" i="1" dirty="0"/>
              <a:t>.</a:t>
            </a:r>
          </a:p>
        </p:txBody>
      </p:sp>
    </p:spTree>
    <p:extLst>
      <p:ext uri="{BB962C8B-B14F-4D97-AF65-F5344CB8AC3E}">
        <p14:creationId xmlns:p14="http://schemas.microsoft.com/office/powerpoint/2010/main" val="230634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610600" cy="5318760"/>
              </a:xfrm>
            </p:spPr>
            <p:txBody>
              <a:bodyPr>
                <a:normAutofit fontScale="85000" lnSpcReduction="10000"/>
              </a:bodyPr>
              <a:lstStyle/>
              <a:p>
                <a:r>
                  <a:rPr lang="en-US" b="1" dirty="0"/>
                  <a:t>Vertex similarity</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t>The neighborhood </a:t>
                </a:r>
                <a14:m>
                  <m:oMath xmlns:m="http://schemas.openxmlformats.org/officeDocument/2006/math">
                    <m:r>
                      <a:rPr lang="en-US" i="1" dirty="0" smtClean="0">
                        <a:latin typeface="Cambria Math" panose="02040503050406030204" pitchFamily="18" charset="0"/>
                      </a:rPr>
                      <m:t>𝑁</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m:t>
                    </m:r>
                  </m:oMath>
                </a14:m>
                <a:r>
                  <a:rPr lang="en-US" dirty="0"/>
                  <a:t> often excludes the node itself </a:t>
                </a:r>
                <a14:m>
                  <m:oMath xmlns:m="http://schemas.openxmlformats.org/officeDocument/2006/math">
                    <m:r>
                      <a:rPr lang="en-US" i="1" dirty="0" smtClean="0">
                        <a:latin typeface="Cambria Math" panose="02040503050406030204" pitchFamily="18" charset="0"/>
                      </a:rPr>
                      <m:t>𝑣</m:t>
                    </m:r>
                  </m:oMath>
                </a14:m>
                <a:r>
                  <a:rPr lang="en-US" dirty="0"/>
                  <a:t>. </a:t>
                </a:r>
              </a:p>
              <a:p>
                <a:pPr lvl="1"/>
                <a:r>
                  <a:rPr lang="en-US" b="1" dirty="0"/>
                  <a:t>What can go wrong?</a:t>
                </a:r>
              </a:p>
              <a:p>
                <a:pPr lvl="2"/>
                <a:r>
                  <a:rPr lang="en-US" dirty="0"/>
                  <a:t>Connected nodes not sharing a neighbor will be assigned zero similarity</a:t>
                </a:r>
              </a:p>
              <a:p>
                <a:pPr lvl="1"/>
                <a:r>
                  <a:rPr lang="en-US" b="1" dirty="0"/>
                  <a:t>Solution:</a:t>
                </a:r>
              </a:p>
              <a:p>
                <a:pPr lvl="2"/>
                <a:r>
                  <a:rPr lang="en-US" dirty="0"/>
                  <a:t>We can assume nodes are included in their neighborhoods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610600" cy="5318760"/>
              </a:xfrm>
              <a:blipFill rotWithShape="0">
                <a:blip r:embed="rId5"/>
                <a:stretch>
                  <a:fillRect l="-920" t="-1604" r="-63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Structural Equivalence: Definitions</a:t>
            </a:r>
          </a:p>
        </p:txBody>
      </p:sp>
      <p:sp>
        <p:nvSpPr>
          <p:cNvPr id="4" name="Rectangle 3"/>
          <p:cNvSpPr/>
          <p:nvPr/>
        </p:nvSpPr>
        <p:spPr>
          <a:xfrm>
            <a:off x="676981" y="2433935"/>
            <a:ext cx="2951705" cy="461665"/>
          </a:xfrm>
          <a:prstGeom prst="rect">
            <a:avLst/>
          </a:prstGeom>
        </p:spPr>
        <p:txBody>
          <a:bodyPr wrap="non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Jaccard Similarity</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sp>
        <p:nvSpPr>
          <p:cNvPr id="8" name="Rectangle 7"/>
          <p:cNvSpPr/>
          <p:nvPr/>
        </p:nvSpPr>
        <p:spPr>
          <a:xfrm>
            <a:off x="781432" y="3222187"/>
            <a:ext cx="2847254" cy="461665"/>
          </a:xfrm>
          <a:prstGeom prst="rect">
            <a:avLst/>
          </a:prstGeom>
        </p:spPr>
        <p:txBody>
          <a:bodyPr wrap="none">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Cosine Similarity</a:t>
            </a:r>
            <a:r>
              <a:rPr lang="en-US" sz="2400" dirty="0">
                <a:latin typeface="Open Sans" panose="020B0606030504020204" pitchFamily="34" charset="0"/>
                <a:ea typeface="Open Sans" panose="020B0606030504020204" pitchFamily="34" charset="0"/>
                <a:cs typeface="Open Sans" panose="020B0606030504020204" pitchFamily="34" charset="0"/>
              </a:rPr>
              <a:t>:</a:t>
            </a:r>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10839" y="2286000"/>
            <a:ext cx="4955428" cy="601143"/>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20072" y="3158072"/>
            <a:ext cx="5115428" cy="717714"/>
          </a:xfrm>
          <a:prstGeom prst="rect">
            <a:avLst/>
          </a:prstGeom>
        </p:spPr>
      </p:pic>
      <p:pic>
        <p:nvPicPr>
          <p:cNvPr id="10" name="Picture 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729597" y="1066800"/>
            <a:ext cx="4368000" cy="397714"/>
          </a:xfrm>
          <a:prstGeom prst="rect">
            <a:avLst/>
          </a:prstGeom>
        </p:spPr>
      </p:pic>
      <p:sp>
        <p:nvSpPr>
          <p:cNvPr id="11" name="Rectangle 10"/>
          <p:cNvSpPr/>
          <p:nvPr/>
        </p:nvSpPr>
        <p:spPr>
          <a:xfrm>
            <a:off x="3505200" y="1697993"/>
            <a:ext cx="1922321" cy="461665"/>
          </a:xfrm>
          <a:prstGeom prst="rect">
            <a:avLst/>
          </a:prstGeom>
        </p:spPr>
        <p:txBody>
          <a:bodyPr wrap="none">
            <a:spAutoFit/>
          </a:bodyPr>
          <a:lstStyle/>
          <a:p>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Normalize?</a:t>
            </a:r>
          </a:p>
        </p:txBody>
      </p:sp>
    </p:spTree>
    <p:extLst>
      <p:ext uri="{BB962C8B-B14F-4D97-AF65-F5344CB8AC3E}">
        <p14:creationId xmlns:p14="http://schemas.microsoft.com/office/powerpoint/2010/main" val="73437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Example</a:t>
            </a:r>
          </a:p>
        </p:txBody>
      </p:sp>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191136" y="1455531"/>
            <a:ext cx="4761728"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90229" y="4406488"/>
            <a:ext cx="6941714" cy="580572"/>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66800" y="5237314"/>
            <a:ext cx="7188571" cy="706286"/>
          </a:xfrm>
          <a:prstGeom prst="rect">
            <a:avLst/>
          </a:prstGeom>
        </p:spPr>
      </p:pic>
    </p:spTree>
    <p:extLst>
      <p:ext uri="{BB962C8B-B14F-4D97-AF65-F5344CB8AC3E}">
        <p14:creationId xmlns:p14="http://schemas.microsoft.com/office/powerpoint/2010/main" val="10623461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Significance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066800"/>
                <a:ext cx="8763000" cy="5318760"/>
              </a:xfrm>
            </p:spPr>
            <p:txBody>
              <a:bodyPr>
                <a:normAutofit/>
              </a:bodyPr>
              <a:lstStyle/>
              <a:p>
                <a:pPr marL="0" indent="0">
                  <a:buNone/>
                </a:pPr>
                <a:r>
                  <a:rPr lang="en-US" b="1" dirty="0"/>
                  <a:t>Measuring Similarity Significance: </a:t>
                </a:r>
                <a:r>
                  <a:rPr lang="en-US" dirty="0"/>
                  <a:t>compare the calculated similarity value with its expected value where vertices pick their neighbors at </a:t>
                </a:r>
                <a:r>
                  <a:rPr lang="en-US" u="sng" dirty="0"/>
                  <a:t>random</a:t>
                </a:r>
              </a:p>
              <a:p>
                <a:pPr marL="0" indent="0">
                  <a:buNone/>
                </a:pPr>
                <a:endParaRPr lang="en-US" dirty="0"/>
              </a:p>
              <a:p>
                <a:r>
                  <a:rPr lang="en-US" dirty="0"/>
                  <a:t>For vertices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𝑣</m:t>
                        </m:r>
                      </m:e>
                      <m:sub>
                        <m:r>
                          <a:rPr lang="en-US" b="0" i="1" dirty="0" smtClean="0">
                            <a:latin typeface="Cambria Math" panose="02040503050406030204" pitchFamily="18" charset="0"/>
                          </a:rPr>
                          <m:t>𝑖</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b="0" i="1" dirty="0" smtClean="0">
                            <a:latin typeface="Cambria Math" panose="02040503050406030204" pitchFamily="18" charset="0"/>
                          </a:rPr>
                          <m:t>𝑗</m:t>
                        </m:r>
                      </m:sub>
                    </m:sSub>
                  </m:oMath>
                </a14:m>
                <a:r>
                  <a:rPr lang="en-US" dirty="0"/>
                  <a:t> with degrees </a:t>
                </a:r>
                <a14:m>
                  <m:oMath xmlns:m="http://schemas.openxmlformats.org/officeDocument/2006/math">
                    <m:r>
                      <a:rPr lang="en-US" i="1" dirty="0" smtClean="0">
                        <a:latin typeface="Cambria Math" panose="02040503050406030204" pitchFamily="18" charset="0"/>
                      </a:rPr>
                      <m:t>𝑑</m:t>
                    </m:r>
                    <m:r>
                      <a:rPr lang="en-US" i="1" baseline="-25000" dirty="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𝑑</m:t>
                    </m:r>
                    <m:r>
                      <a:rPr lang="en-US" i="1" baseline="-25000" dirty="0" err="1">
                        <a:latin typeface="Cambria Math" panose="02040503050406030204" pitchFamily="18" charset="0"/>
                      </a:rPr>
                      <m:t>𝑗</m:t>
                    </m:r>
                  </m:oMath>
                </a14:m>
                <a:r>
                  <a:rPr lang="en-US" dirty="0"/>
                  <a:t> this expectation is </a:t>
                </a:r>
                <a14:m>
                  <m:oMath xmlns:m="http://schemas.openxmlformats.org/officeDocument/2006/math">
                    <m:r>
                      <a:rPr lang="en-US" i="1" dirty="0" smtClean="0">
                        <a:latin typeface="Cambria Math" panose="02040503050406030204" pitchFamily="18" charset="0"/>
                      </a:rPr>
                      <m:t>𝑑</m:t>
                    </m:r>
                    <m:r>
                      <a:rPr lang="en-US" i="1" baseline="-25000" dirty="0" err="1" smtClean="0">
                        <a:latin typeface="Cambria Math" panose="02040503050406030204" pitchFamily="18" charset="0"/>
                      </a:rPr>
                      <m:t>𝑖</m:t>
                    </m:r>
                    <m:r>
                      <a:rPr lang="en-US" i="1" dirty="0" err="1" smtClean="0">
                        <a:latin typeface="Cambria Math" panose="02040503050406030204" pitchFamily="18" charset="0"/>
                      </a:rPr>
                      <m:t>𝑑</m:t>
                    </m:r>
                    <m:r>
                      <a:rPr lang="en-US" i="1" baseline="-25000" dirty="0" err="1"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𝑛</m:t>
                    </m:r>
                  </m:oMath>
                </a14:m>
                <a:endParaRPr lang="en-US" dirty="0"/>
              </a:p>
              <a:p>
                <a:pPr lvl="1"/>
                <a:r>
                  <a:rPr lang="en-US" dirty="0"/>
                  <a:t>There is a </a:t>
                </a:r>
                <a14:m>
                  <m:oMath xmlns:m="http://schemas.openxmlformats.org/officeDocument/2006/math">
                    <m:r>
                      <a:rPr lang="en-US" i="1" dirty="0">
                        <a:latin typeface="Cambria Math" panose="02040503050406030204" pitchFamily="18" charset="0"/>
                      </a:rPr>
                      <m:t>𝑑</m:t>
                    </m:r>
                    <m:r>
                      <a:rPr lang="en-US" i="1" baseline="-25000" dirty="0" err="1">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𝑛</m:t>
                    </m:r>
                  </m:oMath>
                </a14:m>
                <a:r>
                  <a:rPr lang="en-US" dirty="0"/>
                  <a:t> chance of becoming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oMath>
                </a14:m>
                <a:r>
                  <a:rPr lang="en-US" dirty="0"/>
                  <a:t>‘s neighbor</a:t>
                </a:r>
              </a:p>
              <a:p>
                <a:pPr lvl="1"/>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𝑗</m:t>
                        </m:r>
                      </m:sub>
                    </m:sSub>
                  </m:oMath>
                </a14:m>
                <a:r>
                  <a:rPr lang="en-US" dirty="0"/>
                  <a:t> selects </a:t>
                </a:r>
                <a14:m>
                  <m:oMath xmlns:m="http://schemas.openxmlformats.org/officeDocument/2006/math">
                    <m:r>
                      <a:rPr lang="en-US" i="1" dirty="0">
                        <a:latin typeface="Cambria Math" panose="02040503050406030204" pitchFamily="18" charset="0"/>
                      </a:rPr>
                      <m:t>𝑑</m:t>
                    </m:r>
                    <m:r>
                      <a:rPr lang="en-US" i="1" baseline="-25000" dirty="0" err="1">
                        <a:latin typeface="Cambria Math" panose="02040503050406030204" pitchFamily="18" charset="0"/>
                      </a:rPr>
                      <m:t>𝑗</m:t>
                    </m:r>
                    <m:r>
                      <a:rPr lang="en-US" i="1" baseline="-25000" dirty="0" err="1">
                        <a:latin typeface="Cambria Math" panose="02040503050406030204" pitchFamily="18" charset="0"/>
                      </a:rPr>
                      <m:t> </m:t>
                    </m:r>
                  </m:oMath>
                </a14:m>
                <a:r>
                  <a:rPr lang="en-US" dirty="0"/>
                  <a:t> neighbors</a:t>
                </a:r>
              </a:p>
              <a:p>
                <a:pPr lvl="1"/>
                <a:endParaRPr lang="en-US" dirty="0"/>
              </a:p>
              <a:p>
                <a:r>
                  <a:rPr lang="en-US" dirty="0"/>
                  <a:t>We can rewrite neighborhood overlap as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066800"/>
                <a:ext cx="8763000" cy="5318760"/>
              </a:xfrm>
              <a:blipFill rotWithShape="0">
                <a:blip r:embed="rId3"/>
                <a:stretch>
                  <a:fillRect l="-1391" t="-1145"/>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29714" y="5980989"/>
            <a:ext cx="6884571" cy="404571"/>
          </a:xfrm>
          <a:prstGeom prst="rect">
            <a:avLst/>
          </a:prstGeom>
        </p:spPr>
      </p:pic>
    </p:spTree>
    <p:extLst>
      <p:ext uri="{BB962C8B-B14F-4D97-AF65-F5344CB8AC3E}">
        <p14:creationId xmlns:p14="http://schemas.microsoft.com/office/powerpoint/2010/main" val="31302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Degree Centrality</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57200" y="1066800"/>
                <a:ext cx="8686800" cy="5318760"/>
              </a:xfrm>
            </p:spPr>
            <p:txBody>
              <a:bodyPr/>
              <a:lstStyle/>
              <a:p>
                <a:r>
                  <a:rPr lang="en-US" b="1" dirty="0"/>
                  <a:t>Degree centrality</a:t>
                </a:r>
                <a:r>
                  <a:rPr lang="en-US" dirty="0"/>
                  <a:t>: ranks nodes with more connections higher in terms of centrality</a:t>
                </a:r>
              </a:p>
              <a:p>
                <a:endParaRPr lang="en-US" dirty="0"/>
              </a:p>
              <a:p>
                <a:endParaRPr lang="en-US" i="1" dirty="0">
                  <a:latin typeface="Cambria Math" panose="02040503050406030204" pitchFamily="18" charset="0"/>
                </a:endParaRPr>
              </a:p>
              <a:p>
                <a14:m>
                  <m:oMath xmlns:m="http://schemas.openxmlformats.org/officeDocument/2006/math">
                    <m:r>
                      <a:rPr lang="en-US" i="1" dirty="0" smtClean="0">
                        <a:latin typeface="Cambria Math" panose="02040503050406030204" pitchFamily="18" charset="0"/>
                      </a:rPr>
                      <m:t>𝑑</m:t>
                    </m:r>
                    <m:r>
                      <a:rPr lang="en-US" i="1" baseline="-25000" dirty="0" smtClean="0">
                        <a:latin typeface="Cambria Math" panose="02040503050406030204" pitchFamily="18" charset="0"/>
                      </a:rPr>
                      <m:t>𝑖</m:t>
                    </m:r>
                  </m:oMath>
                </a14:m>
                <a:r>
                  <a:rPr lang="en-US" dirty="0"/>
                  <a:t> is the degree (number of friends) for node </a:t>
                </a:r>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𝑖</m:t>
                    </m:r>
                  </m:oMath>
                </a14:m>
                <a:endParaRPr lang="en-US" baseline="-25000" dirty="0"/>
              </a:p>
              <a:p>
                <a:pPr lvl="1"/>
                <a:r>
                  <a:rPr lang="en-US" dirty="0"/>
                  <a:t>i.e., the number of length-1 paths (can be generalized)</a:t>
                </a:r>
              </a:p>
              <a:p>
                <a:pPr lvl="1"/>
                <a:endParaRPr lang="en-US" baseline="-25000" dirty="0"/>
              </a:p>
              <a:p>
                <a:endParaRPr lang="en-US" baseline="-25000"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57200" y="1066800"/>
                <a:ext cx="8686800" cy="5318760"/>
              </a:xfrm>
              <a:blipFill>
                <a:blip r:embed="rId3"/>
                <a:stretch>
                  <a:fillRect l="-1263" t="-1145"/>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528246" y="4102677"/>
            <a:ext cx="2310954" cy="230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785217" y="4419600"/>
                <a:ext cx="5410200" cy="1384995"/>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In this graph, degree centrality for node </a:t>
                </a:r>
                <a14:m>
                  <m:oMath xmlns:m="http://schemas.openxmlformats.org/officeDocument/2006/math">
                    <m:r>
                      <a:rPr lang="en-US" sz="2800" i="1" dirty="0" smtClean="0">
                        <a:latin typeface="Cambria Math" panose="02040503050406030204" pitchFamily="18" charset="0"/>
                      </a:rPr>
                      <m:t>𝑣</m:t>
                    </m:r>
                    <m:r>
                      <a:rPr lang="en-US" sz="2800" i="1" baseline="-25000" dirty="0">
                        <a:latin typeface="Cambria Math" panose="02040503050406030204" pitchFamily="18" charset="0"/>
                      </a:rPr>
                      <m:t>1</m:t>
                    </m:r>
                  </m:oMath>
                </a14:m>
                <a:r>
                  <a:rPr lang="en-US" sz="2800" dirty="0">
                    <a:latin typeface="Open Sans" panose="020B0606030504020204" pitchFamily="34" charset="0"/>
                    <a:ea typeface="Open Sans" panose="020B0606030504020204" pitchFamily="34" charset="0"/>
                    <a:cs typeface="Open Sans" panose="020B0606030504020204" pitchFamily="34" charset="0"/>
                  </a:rPr>
                  <a:t> is </a:t>
                </a:r>
                <a14:m>
                  <m:oMath xmlns:m="http://schemas.openxmlformats.org/officeDocument/2006/math">
                    <m:r>
                      <a:rPr lang="en-US" sz="2800" i="1" dirty="0" smtClean="0">
                        <a:latin typeface="Cambria Math" panose="02040503050406030204" pitchFamily="18" charset="0"/>
                      </a:rPr>
                      <m:t>𝑑</m:t>
                    </m:r>
                    <m:r>
                      <a:rPr lang="en-US" sz="2800" i="1" baseline="-25000" dirty="0" smtClean="0">
                        <a:latin typeface="Cambria Math" panose="02040503050406030204" pitchFamily="18" charset="0"/>
                      </a:rPr>
                      <m:t>1</m:t>
                    </m:r>
                  </m:oMath>
                </a14:m>
                <a:r>
                  <a:rPr lang="en-US" sz="2800" dirty="0">
                    <a:latin typeface="Open Sans" panose="020B0606030504020204" pitchFamily="34" charset="0"/>
                    <a:ea typeface="Open Sans" panose="020B0606030504020204" pitchFamily="34" charset="0"/>
                    <a:cs typeface="Open Sans" panose="020B0606030504020204" pitchFamily="34" charset="0"/>
                  </a:rPr>
                  <a:t>=8 and for all others is </a:t>
                </a:r>
                <a14:m>
                  <m:oMath xmlns:m="http://schemas.openxmlformats.org/officeDocument/2006/math">
                    <m:r>
                      <a:rPr lang="en-US" sz="2800" i="1" dirty="0" smtClean="0">
                        <a:latin typeface="Cambria Math" panose="02040503050406030204" pitchFamily="18" charset="0"/>
                      </a:rPr>
                      <m:t>𝑑</m:t>
                    </m:r>
                    <m:r>
                      <a:rPr lang="en-US" sz="2800" i="1" baseline="-25000" dirty="0" smtClean="0">
                        <a:latin typeface="Cambria Math" panose="02040503050406030204" pitchFamily="18" charset="0"/>
                      </a:rPr>
                      <m:t>𝑗</m:t>
                    </m:r>
                    <m:r>
                      <a:rPr lang="en-US" sz="2800" i="1" dirty="0">
                        <a:latin typeface="Cambria Math" panose="02040503050406030204" pitchFamily="18" charset="0"/>
                      </a:rPr>
                      <m:t>=1, </m:t>
                    </m:r>
                    <m:r>
                      <a:rPr lang="en-US" sz="2800" b="0" i="1" dirty="0" smtClean="0">
                        <a:latin typeface="Cambria Math" panose="02040503050406030204" pitchFamily="18" charset="0"/>
                      </a:rPr>
                      <m:t>𝑗</m:t>
                    </m:r>
                    <m:r>
                      <a:rPr lang="en-US" sz="2800" i="1" dirty="0"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1</m:t>
                    </m:r>
                  </m:oMath>
                </a14:m>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785217" y="4419600"/>
                <a:ext cx="5410200" cy="1384995"/>
              </a:xfrm>
              <a:prstGeom prst="rect">
                <a:avLst/>
              </a:prstGeom>
              <a:blipFill>
                <a:blip r:embed="rId5"/>
                <a:stretch>
                  <a:fillRect l="-2368" t="-4405" r="-225" b="-11454"/>
                </a:stretch>
              </a:blipFill>
            </p:spPr>
            <p:txBody>
              <a:bodyPr/>
              <a:lstStyle/>
              <a:p>
                <a:r>
                  <a:rPr lang="en-US">
                    <a:noFill/>
                  </a:rPr>
                  <a:t> </a:t>
                </a:r>
              </a:p>
            </p:txBody>
          </p:sp>
        </mc:Fallback>
      </mc:AlternateContent>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124200" y="2331815"/>
            <a:ext cx="2441143" cy="502857"/>
          </a:xfrm>
          <a:prstGeom prst="rect">
            <a:avLst/>
          </a:prstGeom>
        </p:spPr>
      </p:pic>
    </p:spTree>
    <p:extLst>
      <p:ext uri="{BB962C8B-B14F-4D97-AF65-F5344CB8AC3E}">
        <p14:creationId xmlns:p14="http://schemas.microsoft.com/office/powerpoint/2010/main" val="36042973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Similarity, cont. </a:t>
            </a:r>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04800" y="1276350"/>
            <a:ext cx="7011047" cy="4897523"/>
          </a:xfrm>
          <a:prstGeom prst="rect">
            <a:avLst/>
          </a:prstGeom>
        </p:spPr>
      </p:pic>
      <p:pic>
        <p:nvPicPr>
          <p:cNvPr id="6" name="Picture 5"/>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224066" y="1295400"/>
            <a:ext cx="2528000" cy="459429"/>
          </a:xfrm>
          <a:prstGeom prst="rect">
            <a:avLst/>
          </a:prstGeom>
        </p:spPr>
      </p:pic>
      <p:sp>
        <p:nvSpPr>
          <p:cNvPr id="7" name="Rectangle 6"/>
          <p:cNvSpPr/>
          <p:nvPr/>
        </p:nvSpPr>
        <p:spPr>
          <a:xfrm>
            <a:off x="2819400" y="5537689"/>
            <a:ext cx="3048000" cy="758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Rectangle 8"/>
          <p:cNvSpPr/>
          <p:nvPr/>
        </p:nvSpPr>
        <p:spPr>
          <a:xfrm>
            <a:off x="6013070" y="5566264"/>
            <a:ext cx="2140330" cy="461665"/>
          </a:xfrm>
          <a:prstGeom prst="rect">
            <a:avLst/>
          </a:prstGeom>
        </p:spPr>
        <p:txBody>
          <a:bodyPr wrap="none">
            <a:spAutoFit/>
          </a:bodyPr>
          <a:lstStyle/>
          <a:p>
            <a:r>
              <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What is this?</a:t>
            </a:r>
          </a:p>
        </p:txBody>
      </p:sp>
    </p:spTree>
    <p:extLst>
      <p:ext uri="{BB962C8B-B14F-4D97-AF65-F5344CB8AC3E}">
        <p14:creationId xmlns:p14="http://schemas.microsoft.com/office/powerpoint/2010/main" val="411404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Similarity, cont. </a:t>
            </a:r>
          </a:p>
        </p:txBody>
      </p:sp>
      <mc:AlternateContent xmlns:mc="http://schemas.openxmlformats.org/markup-compatibility/2006" xmlns:a14="http://schemas.microsoft.com/office/drawing/2010/main">
        <mc:Choice Requires="a14">
          <p:sp>
            <p:nvSpPr>
              <p:cNvPr id="4" name="Rectangle 3"/>
              <p:cNvSpPr/>
              <p:nvPr/>
            </p:nvSpPr>
            <p:spPr>
              <a:xfrm>
                <a:off x="478816" y="1321209"/>
                <a:ext cx="6836384" cy="461665"/>
              </a:xfrm>
              <a:prstGeom prst="rect">
                <a:avLst/>
              </a:prstGeom>
            </p:spPr>
            <p:txBody>
              <a:bodyPr wrap="square">
                <a:spAutoFit/>
              </a:bodyPr>
              <a:lstStyle/>
              <a:p>
                <a14:m>
                  <m:oMath xmlns:m="http://schemas.openxmlformats.org/officeDocument/2006/math">
                    <m:r>
                      <a:rPr lang="en-US" sz="2400" b="1" i="1" dirty="0" smtClean="0">
                        <a:latin typeface="Cambria Math" panose="02040503050406030204" pitchFamily="18" charset="0"/>
                        <a:ea typeface="Open Sans" panose="020B0606030504020204" pitchFamily="34" charset="0"/>
                        <a:cs typeface="Open Sans" panose="020B0606030504020204" pitchFamily="34" charset="0"/>
                      </a:rPr>
                      <m:t>𝒏</m:t>
                    </m:r>
                  </m:oMath>
                </a14:m>
                <a:r>
                  <a:rPr lang="en-US" sz="2400" b="1" dirty="0">
                    <a:latin typeface="Open Sans" panose="020B0606030504020204" pitchFamily="34" charset="0"/>
                    <a:ea typeface="Open Sans" panose="020B0606030504020204" pitchFamily="34" charset="0"/>
                    <a:cs typeface="Open Sans" panose="020B0606030504020204" pitchFamily="34" charset="0"/>
                  </a:rPr>
                  <a:t> times the Covariance between </a:t>
                </a:r>
                <a14:m>
                  <m:oMath xmlns:m="http://schemas.openxmlformats.org/officeDocument/2006/math">
                    <m:r>
                      <a:rPr lang="en-US" sz="2400" b="1" i="1" dirty="0" smtClean="0">
                        <a:latin typeface="Cambria Math" panose="02040503050406030204" pitchFamily="18" charset="0"/>
                        <a:ea typeface="Open Sans" panose="020B0606030504020204" pitchFamily="34" charset="0"/>
                        <a:cs typeface="Open Sans" panose="020B0606030504020204" pitchFamily="34" charset="0"/>
                      </a:rPr>
                      <m:t>𝑨</m:t>
                    </m:r>
                    <m:r>
                      <a:rPr lang="en-US" sz="2400" b="1" i="1" baseline="-25000" dirty="0">
                        <a:latin typeface="Cambria Math" panose="02040503050406030204" pitchFamily="18" charset="0"/>
                        <a:ea typeface="Open Sans" panose="020B0606030504020204" pitchFamily="34" charset="0"/>
                        <a:cs typeface="Open Sans" panose="020B0606030504020204" pitchFamily="34" charset="0"/>
                      </a:rPr>
                      <m:t>𝒊</m:t>
                    </m:r>
                  </m:oMath>
                </a14:m>
                <a:r>
                  <a:rPr lang="en-US" sz="2400" b="1" dirty="0">
                    <a:latin typeface="Open Sans" panose="020B0606030504020204" pitchFamily="34" charset="0"/>
                    <a:ea typeface="Open Sans" panose="020B0606030504020204" pitchFamily="34" charset="0"/>
                    <a:cs typeface="Open Sans" panose="020B0606030504020204" pitchFamily="34" charset="0"/>
                  </a:rPr>
                  <a:t> and </a:t>
                </a:r>
                <a14:m>
                  <m:oMath xmlns:m="http://schemas.openxmlformats.org/officeDocument/2006/math">
                    <m:r>
                      <a:rPr lang="en-US" sz="2400" b="1" i="1" dirty="0" smtClean="0">
                        <a:latin typeface="Cambria Math" panose="02040503050406030204" pitchFamily="18" charset="0"/>
                        <a:ea typeface="Open Sans" panose="020B0606030504020204" pitchFamily="34" charset="0"/>
                        <a:cs typeface="Open Sans" panose="020B0606030504020204" pitchFamily="34" charset="0"/>
                      </a:rPr>
                      <m:t>𝑨</m:t>
                    </m:r>
                    <m:r>
                      <a:rPr lang="en-US" sz="2400" b="1" i="1" baseline="-25000" dirty="0" err="1">
                        <a:latin typeface="Cambria Math" panose="02040503050406030204" pitchFamily="18" charset="0"/>
                        <a:ea typeface="Open Sans" panose="020B0606030504020204" pitchFamily="34" charset="0"/>
                        <a:cs typeface="Open Sans" panose="020B0606030504020204" pitchFamily="34" charset="0"/>
                      </a:rPr>
                      <m:t>𝒋</m:t>
                    </m:r>
                  </m:oMath>
                </a14:m>
                <a:endParaRPr lang="en-US" sz="2400" b="1" baseline="-25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78816" y="1321209"/>
                <a:ext cx="6836384" cy="461665"/>
              </a:xfrm>
              <a:prstGeom prst="rect">
                <a:avLst/>
              </a:prstGeom>
              <a:blipFill>
                <a:blip r:embed="rId5"/>
                <a:stretch>
                  <a:fillRect t="-10667" b="-30667"/>
                </a:stretch>
              </a:blipFill>
            </p:spPr>
            <p:txBody>
              <a:bodyPr/>
              <a:lstStyle/>
              <a:p>
                <a:r>
                  <a:rPr lang="en-US">
                    <a:noFill/>
                  </a:rPr>
                  <a:t> </a:t>
                </a:r>
              </a:p>
            </p:txBody>
          </p:sp>
        </mc:Fallback>
      </mc:AlternateContent>
      <p:sp>
        <p:nvSpPr>
          <p:cNvPr id="5" name="Rectangle 4"/>
          <p:cNvSpPr/>
          <p:nvPr/>
        </p:nvSpPr>
        <p:spPr>
          <a:xfrm>
            <a:off x="478816" y="2707157"/>
            <a:ext cx="8475152" cy="1938992"/>
          </a:xfrm>
          <a:prstGeom prst="rect">
            <a:avLst/>
          </a:prstGeom>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Normalize covariance by the multiplication of Variances.</a:t>
            </a: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We get </a:t>
            </a:r>
            <a:r>
              <a:rPr lang="en-US" sz="2400" b="1" dirty="0">
                <a:latin typeface="Open Sans" panose="020B0606030504020204" pitchFamily="34" charset="0"/>
                <a:ea typeface="Open Sans" panose="020B0606030504020204" pitchFamily="34" charset="0"/>
                <a:cs typeface="Open Sans" panose="020B0606030504020204" pitchFamily="34" charset="0"/>
              </a:rPr>
              <a:t>Pearson correlation coefficient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304800" y="6060528"/>
            <a:ext cx="2300823" cy="369332"/>
          </a:xfrm>
          <a:prstGeom prst="rect">
            <a:avLst/>
          </a:prstGeom>
        </p:spPr>
        <p:txBody>
          <a:bodyPr wrap="none">
            <a:spAutoFit/>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(range of </a:t>
            </a:r>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Symbol"/>
              </a:rPr>
              <a:t>  [-1,1] )</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85142" y="2036168"/>
            <a:ext cx="4573716" cy="459429"/>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42998" y="4711003"/>
            <a:ext cx="6308571" cy="1718857"/>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082428" y="3518900"/>
            <a:ext cx="4429713" cy="455619"/>
          </a:xfrm>
          <a:prstGeom prst="rect">
            <a:avLst/>
          </a:prstGeom>
        </p:spPr>
      </p:pic>
    </p:spTree>
    <p:extLst>
      <p:ext uri="{BB962C8B-B14F-4D97-AF65-F5344CB8AC3E}">
        <p14:creationId xmlns:p14="http://schemas.microsoft.com/office/powerpoint/2010/main" val="2581610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Equivalence</a:t>
            </a:r>
          </a:p>
        </p:txBody>
      </p:sp>
      <p:sp>
        <p:nvSpPr>
          <p:cNvPr id="3" name="Content Placeholder 2"/>
          <p:cNvSpPr>
            <a:spLocks noGrp="1"/>
          </p:cNvSpPr>
          <p:nvPr>
            <p:ph idx="1"/>
          </p:nvPr>
        </p:nvSpPr>
        <p:spPr>
          <a:xfrm>
            <a:off x="457200" y="1066800"/>
            <a:ext cx="4685470" cy="5318760"/>
          </a:xfrm>
        </p:spPr>
        <p:txBody>
          <a:bodyPr>
            <a:normAutofit fontScale="92500" lnSpcReduction="10000"/>
          </a:bodyPr>
          <a:lstStyle/>
          <a:p>
            <a:r>
              <a:rPr lang="en-US" dirty="0"/>
              <a:t>In regular equivalence, </a:t>
            </a:r>
          </a:p>
          <a:p>
            <a:pPr lvl="1"/>
            <a:r>
              <a:rPr lang="en-US" dirty="0"/>
              <a:t>We </a:t>
            </a:r>
            <a:r>
              <a:rPr lang="en-US" b="1" dirty="0"/>
              <a:t>do not</a:t>
            </a:r>
            <a:r>
              <a:rPr lang="en-US" dirty="0"/>
              <a:t> look at neighborhoods shared between individuals, but</a:t>
            </a:r>
          </a:p>
          <a:p>
            <a:pPr lvl="1"/>
            <a:r>
              <a:rPr lang="en-US" b="1" u="sng" dirty="0">
                <a:solidFill>
                  <a:srgbClr val="FF0000"/>
                </a:solidFill>
              </a:rPr>
              <a:t>How neighborhoods themselves are similar</a:t>
            </a:r>
          </a:p>
          <a:p>
            <a:endParaRPr lang="en-US" b="1" i="1" u="sng" dirty="0">
              <a:solidFill>
                <a:srgbClr val="FF0000"/>
              </a:solidFill>
            </a:endParaRPr>
          </a:p>
          <a:p>
            <a:r>
              <a:rPr lang="en-US" b="1" i="1" u="sng" dirty="0">
                <a:solidFill>
                  <a:srgbClr val="FF0000"/>
                </a:solidFill>
              </a:rPr>
              <a:t>Example</a:t>
            </a:r>
            <a:r>
              <a:rPr lang="en-US" b="1" i="1" dirty="0"/>
              <a:t>: </a:t>
            </a:r>
          </a:p>
          <a:p>
            <a:pPr lvl="1"/>
            <a:r>
              <a:rPr lang="en-US" b="1" i="1" dirty="0"/>
              <a:t>Athletes are similar not because they know each other in person, but since they know similar individuals, such as coaches, trainers, other players, etc.</a:t>
            </a:r>
          </a:p>
        </p:txBody>
      </p:sp>
      <p:pic>
        <p:nvPicPr>
          <p:cNvPr id="2052" name="Picture 4" descr="https://upload.wikimedia.org/wikipedia/commons/9/9e/Phil_Jackson_Lipofsk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300" y="3754755"/>
            <a:ext cx="1943100" cy="24116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hangingthegameproject.com/wp-content/uploads/2014/09/Basketball-coach-and-player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42670" y="1075036"/>
            <a:ext cx="3391730" cy="225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5148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p:cNvSpPr txBox="1">
                <a:spLocks/>
              </p:cNvSpPr>
              <p:nvPr/>
            </p:nvSpPr>
            <p:spPr>
              <a:xfrm>
                <a:off x="457200" y="1066800"/>
                <a:ext cx="8229600" cy="5318760"/>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𝑣</m:t>
                    </m:r>
                    <m:r>
                      <a:rPr lang="en-US" i="1" baseline="-25000" dirty="0" smtClean="0">
                        <a:latin typeface="Cambria Math" panose="02040503050406030204" pitchFamily="18" charset="0"/>
                        <a:ea typeface="Open Sans" panose="020B0606030504020204" pitchFamily="34" charset="0"/>
                        <a:cs typeface="Open Sans" panose="020B0606030504020204" pitchFamily="34" charset="0"/>
                      </a:rPr>
                      <m:t>𝑖</m:t>
                    </m:r>
                  </m:oMath>
                </a14:m>
                <a:r>
                  <a:rPr lang="en-US" dirty="0">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𝑣</m:t>
                    </m:r>
                    <m:r>
                      <a:rPr lang="en-US" i="1" baseline="-25000" dirty="0" err="1" smtClean="0">
                        <a:latin typeface="Cambria Math" panose="02040503050406030204" pitchFamily="18" charset="0"/>
                        <a:ea typeface="Open Sans" panose="020B0606030504020204" pitchFamily="34" charset="0"/>
                        <a:cs typeface="Open Sans" panose="020B0606030504020204" pitchFamily="34" charset="0"/>
                      </a:rPr>
                      <m:t>𝑗</m:t>
                    </m:r>
                  </m:oMath>
                </a14:m>
                <a:r>
                  <a:rPr lang="en-US" dirty="0">
                    <a:latin typeface="Open Sans" panose="020B0606030504020204" pitchFamily="34" charset="0"/>
                    <a:ea typeface="Open Sans" panose="020B0606030504020204" pitchFamily="34" charset="0"/>
                    <a:cs typeface="Open Sans" panose="020B0606030504020204" pitchFamily="34" charset="0"/>
                  </a:rPr>
                  <a:t> are similar when their neighbors </a:t>
                </a:r>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𝑣</m:t>
                    </m:r>
                    <m:r>
                      <a:rPr lang="en-US" i="1" baseline="-25000" dirty="0" err="1" smtClean="0">
                        <a:latin typeface="Cambria Math" panose="02040503050406030204" pitchFamily="18" charset="0"/>
                        <a:ea typeface="Open Sans" panose="020B0606030504020204" pitchFamily="34" charset="0"/>
                        <a:cs typeface="Open Sans" panose="020B0606030504020204" pitchFamily="34" charset="0"/>
                      </a:rPr>
                      <m:t>𝑘</m:t>
                    </m:r>
                    <m:r>
                      <a:rPr lang="en-US" i="1" dirty="0" smtClean="0">
                        <a:latin typeface="Cambria Math" panose="02040503050406030204" pitchFamily="18" charset="0"/>
                        <a:ea typeface="Open Sans" panose="020B0606030504020204" pitchFamily="34" charset="0"/>
                        <a:cs typeface="Open Sans" panose="020B0606030504020204" pitchFamily="34" charset="0"/>
                      </a:rPr>
                      <m:t> </m:t>
                    </m:r>
                  </m:oMath>
                </a14:m>
                <a:r>
                  <a:rPr lang="en-US" dirty="0">
                    <a:latin typeface="Open Sans" panose="020B0606030504020204" pitchFamily="34" charset="0"/>
                    <a:ea typeface="Open Sans" panose="020B0606030504020204" pitchFamily="34" charset="0"/>
                    <a:cs typeface="Open Sans" panose="020B0606030504020204" pitchFamily="34" charset="0"/>
                  </a:rPr>
                  <a:t>and </a:t>
                </a:r>
                <a14:m>
                  <m:oMath xmlns:m="http://schemas.openxmlformats.org/officeDocument/2006/math">
                    <m:r>
                      <a:rPr lang="en-US" i="1" dirty="0" smtClean="0">
                        <a:latin typeface="Cambria Math" panose="02040503050406030204" pitchFamily="18" charset="0"/>
                        <a:ea typeface="Open Sans" panose="020B0606030504020204" pitchFamily="34" charset="0"/>
                        <a:cs typeface="Open Sans" panose="020B0606030504020204" pitchFamily="34" charset="0"/>
                      </a:rPr>
                      <m:t>𝑣</m:t>
                    </m:r>
                    <m:r>
                      <a:rPr lang="en-US" i="1" baseline="-25000" dirty="0" err="1" smtClean="0">
                        <a:latin typeface="Cambria Math" panose="02040503050406030204" pitchFamily="18" charset="0"/>
                        <a:ea typeface="Open Sans" panose="020B0606030504020204" pitchFamily="34" charset="0"/>
                        <a:cs typeface="Open Sans" panose="020B0606030504020204" pitchFamily="34" charset="0"/>
                      </a:rPr>
                      <m:t>𝑙</m:t>
                    </m:r>
                  </m:oMath>
                </a14:m>
                <a:r>
                  <a:rPr lang="en-US" baseline="-25000"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are similar</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The equation (left figure) is hard to solve since it is self referential so we relax our definition using the right figure</a:t>
                </a: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57200" y="1066800"/>
                <a:ext cx="8229600" cy="5318760"/>
              </a:xfrm>
              <a:prstGeom prst="rect">
                <a:avLst/>
              </a:prstGeom>
              <a:blipFill rotWithShape="0">
                <a:blip r:embed="rId3"/>
                <a:stretch>
                  <a:fillRect l="-1111" t="-2405" r="-214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Regular Equivalence</a:t>
            </a:r>
          </a:p>
        </p:txBody>
      </p:sp>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2722697"/>
            <a:ext cx="3097895" cy="2017895"/>
          </a:xfrm>
          <a:prstGeom prst="rect">
            <a:avLst/>
          </a:prstGeom>
          <a:noFill/>
          <a:ln>
            <a:no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2711767"/>
            <a:ext cx="2924175" cy="2028825"/>
          </a:xfrm>
          <a:prstGeom prst="rect">
            <a:avLst/>
          </a:prstGeom>
          <a:noFill/>
          <a:ln>
            <a:noFill/>
          </a:ln>
        </p:spPr>
      </p:pic>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76400" y="2001344"/>
            <a:ext cx="6220952" cy="379048"/>
          </a:xfrm>
          <a:prstGeom prst="rect">
            <a:avLst/>
          </a:prstGeom>
        </p:spPr>
      </p:pic>
      <p:sp>
        <p:nvSpPr>
          <p:cNvPr id="9" name="Right Arrow 8"/>
          <p:cNvSpPr/>
          <p:nvPr/>
        </p:nvSpPr>
        <p:spPr>
          <a:xfrm>
            <a:off x="4330247" y="3469004"/>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Tree>
    <p:extLst>
      <p:ext uri="{BB962C8B-B14F-4D97-AF65-F5344CB8AC3E}">
        <p14:creationId xmlns:p14="http://schemas.microsoft.com/office/powerpoint/2010/main" val="241262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Equivalence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dirty="0" smtClean="0">
                        <a:latin typeface="Cambria Math" panose="02040503050406030204" pitchFamily="18" charset="0"/>
                      </a:rPr>
                      <m:t>𝑣</m:t>
                    </m:r>
                    <m:r>
                      <a:rPr lang="en-US" i="1" baseline="-25000" dirty="0" smtClean="0">
                        <a:latin typeface="Cambria Math" panose="02040503050406030204" pitchFamily="18" charset="0"/>
                      </a:rPr>
                      <m:t>𝑖</m:t>
                    </m:r>
                  </m:oMath>
                </a14:m>
                <a:r>
                  <a:rPr lang="en-US" dirty="0"/>
                  <a:t> and </a:t>
                </a:r>
                <a14:m>
                  <m:oMath xmlns:m="http://schemas.openxmlformats.org/officeDocument/2006/math">
                    <m:r>
                      <a:rPr lang="en-US" i="1" dirty="0" smtClean="0">
                        <a:latin typeface="Cambria Math" panose="02040503050406030204" pitchFamily="18" charset="0"/>
                      </a:rPr>
                      <m:t>𝑣</m:t>
                    </m:r>
                    <m:r>
                      <a:rPr lang="en-US" i="1" baseline="-25000" dirty="0" err="1" smtClean="0">
                        <a:latin typeface="Cambria Math" panose="02040503050406030204" pitchFamily="18" charset="0"/>
                      </a:rPr>
                      <m:t>𝑗</m:t>
                    </m:r>
                  </m:oMath>
                </a14:m>
                <a:r>
                  <a:rPr lang="en-US" dirty="0"/>
                  <a:t> are similar when </a:t>
                </a:r>
                <a14:m>
                  <m:oMath xmlns:m="http://schemas.openxmlformats.org/officeDocument/2006/math">
                    <m:r>
                      <a:rPr lang="en-US" i="1" dirty="0" smtClean="0">
                        <a:latin typeface="Cambria Math" panose="02040503050406030204" pitchFamily="18" charset="0"/>
                      </a:rPr>
                      <m:t>𝑣</m:t>
                    </m:r>
                    <m:r>
                      <a:rPr lang="en-US" i="1" baseline="-25000" dirty="0" err="1" smtClean="0">
                        <a:latin typeface="Cambria Math" panose="02040503050406030204" pitchFamily="18" charset="0"/>
                      </a:rPr>
                      <m:t>𝑗</m:t>
                    </m:r>
                  </m:oMath>
                </a14:m>
                <a:r>
                  <a:rPr lang="en-US" dirty="0"/>
                  <a:t> is similar to       </a:t>
                </a:r>
                <a14:m>
                  <m:oMath xmlns:m="http://schemas.openxmlformats.org/officeDocument/2006/math">
                    <m:r>
                      <a:rPr lang="en-US" i="1" dirty="0" smtClean="0">
                        <a:latin typeface="Cambria Math" panose="02040503050406030204" pitchFamily="18" charset="0"/>
                      </a:rPr>
                      <m:t>𝑣</m:t>
                    </m:r>
                    <m:r>
                      <a:rPr lang="en-US" i="1" baseline="-25000" dirty="0">
                        <a:latin typeface="Cambria Math" panose="02040503050406030204" pitchFamily="18" charset="0"/>
                      </a:rPr>
                      <m:t>𝑖</m:t>
                    </m:r>
                  </m:oMath>
                </a14:m>
                <a:r>
                  <a:rPr lang="en-US" dirty="0"/>
                  <a:t>’s neighbors </a:t>
                </a:r>
                <a14:m>
                  <m:oMath xmlns:m="http://schemas.openxmlformats.org/officeDocument/2006/math">
                    <m:r>
                      <a:rPr lang="en-US" i="1" dirty="0" smtClean="0">
                        <a:latin typeface="Cambria Math" panose="02040503050406030204" pitchFamily="18" charset="0"/>
                      </a:rPr>
                      <m:t>𝑣</m:t>
                    </m:r>
                    <m:r>
                      <a:rPr lang="en-US" i="1" baseline="-25000" dirty="0" err="1" smtClean="0">
                        <a:latin typeface="Cambria Math" panose="02040503050406030204" pitchFamily="18" charset="0"/>
                      </a:rPr>
                      <m:t>𝑘</m:t>
                    </m:r>
                  </m:oMath>
                </a14:m>
                <a:endParaRPr lang="en-US" baseline="-25000" dirty="0"/>
              </a:p>
              <a:p>
                <a:endParaRPr lang="en-US" baseline="-25000" dirty="0"/>
              </a:p>
              <a:p>
                <a:endParaRPr lang="en-US" baseline="-25000" dirty="0"/>
              </a:p>
              <a:p>
                <a:endParaRPr lang="en-US" baseline="-25000" dirty="0"/>
              </a:p>
              <a:p>
                <a:r>
                  <a:rPr lang="en-US" dirty="0"/>
                  <a:t>In vector format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33" t="-1145"/>
                </a:stretch>
              </a:blipFill>
            </p:spPr>
            <p:txBody>
              <a:bodyPr/>
              <a:lstStyle/>
              <a:p>
                <a:r>
                  <a:rPr lang="en-US">
                    <a:noFill/>
                  </a:rPr>
                  <a:t> </a:t>
                </a:r>
              </a:p>
            </p:txBody>
          </p:sp>
        </mc:Fallback>
      </mc:AlternateContent>
      <p:pic>
        <p:nvPicPr>
          <p:cNvPr id="26626" name="Picture 2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47130" y="1733550"/>
            <a:ext cx="5113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1"/>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3976" y="3351355"/>
            <a:ext cx="3559629" cy="49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3976" y="4267200"/>
            <a:ext cx="3949575" cy="505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4832" y="5535177"/>
            <a:ext cx="3301031"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4267200"/>
            <a:ext cx="3742761" cy="1938992"/>
          </a:xfrm>
          <a:prstGeom prst="rect">
            <a:avLst/>
          </a:prstGeom>
        </p:spPr>
        <p:txBody>
          <a:bodyPr wrap="square">
            <a:spAutoFit/>
          </a:bodyPr>
          <a:lstStyle/>
          <a:p>
            <a:r>
              <a:rPr lang="en-US" sz="2400" u="sng" dirty="0">
                <a:latin typeface="Open Sans" panose="020B0606030504020204" pitchFamily="34" charset="0"/>
                <a:ea typeface="Open Sans" panose="020B0606030504020204" pitchFamily="34" charset="0"/>
                <a:cs typeface="Open Sans" panose="020B0606030504020204" pitchFamily="34" charset="0"/>
              </a:rPr>
              <a:t>A vertex is highly similar to itself</a:t>
            </a:r>
            <a:r>
              <a:rPr lang="en-US" sz="2400" dirty="0">
                <a:latin typeface="Open Sans" panose="020B0606030504020204" pitchFamily="34" charset="0"/>
                <a:ea typeface="Open Sans" panose="020B0606030504020204" pitchFamily="34" charset="0"/>
                <a:cs typeface="Open Sans" panose="020B0606030504020204" pitchFamily="34" charset="0"/>
              </a:rPr>
              <a:t>, we guarantee this by adding an identity matrix to the equation</a:t>
            </a:r>
          </a:p>
        </p:txBody>
      </p:sp>
      <p:sp>
        <p:nvSpPr>
          <p:cNvPr id="9" name="Right Arrow 8"/>
          <p:cNvSpPr/>
          <p:nvPr/>
        </p:nvSpPr>
        <p:spPr>
          <a:xfrm>
            <a:off x="4038600" y="441960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0" name="Right Arrow 9"/>
          <p:cNvSpPr/>
          <p:nvPr/>
        </p:nvSpPr>
        <p:spPr>
          <a:xfrm rot="5400000">
            <a:off x="6251461" y="5072513"/>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sp>
        <p:nvSpPr>
          <p:cNvPr id="11" name="Right Arrow 10"/>
          <p:cNvSpPr/>
          <p:nvPr/>
        </p:nvSpPr>
        <p:spPr>
          <a:xfrm rot="5400000">
            <a:off x="6251461" y="2895600"/>
            <a:ext cx="533400" cy="228600"/>
          </a:xfrm>
          <a:prstGeom prst="rightArrow">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Open Sans" panose="020B0606030504020204" pitchFamily="34" charset="0"/>
            </a:endParaRPr>
          </a:p>
        </p:txBody>
      </p:sp>
      <p:cxnSp>
        <p:nvCxnSpPr>
          <p:cNvPr id="6" name="Straight Connector 5"/>
          <p:cNvCxnSpPr/>
          <p:nvPr/>
        </p:nvCxnSpPr>
        <p:spPr>
          <a:xfrm>
            <a:off x="260898" y="3962400"/>
            <a:ext cx="8425902"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3742762" y="6148709"/>
                <a:ext cx="5327844" cy="400110"/>
              </a:xfrm>
              <a:prstGeom prst="rect">
                <a:avLst/>
              </a:prstGeom>
            </p:spPr>
            <p:txBody>
              <a:bodyPr wrap="square">
                <a:spAutoFit/>
              </a:bodyPr>
              <a:lstStyle/>
              <a:p>
                <a:r>
                  <a:rPr lang="en-US" sz="2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W</a:t>
                </a:r>
                <a14:m>
                  <m:oMath xmlns:m="http://schemas.openxmlformats.org/officeDocument/2006/math">
                    <m:r>
                      <a:rPr lang="en-US" sz="2000" b="1" i="0" dirty="0" smtClean="0">
                        <a:solidFill>
                          <a:srgbClr val="FF0000"/>
                        </a:solidFill>
                        <a:latin typeface="Cambria Math" panose="02040503050406030204" pitchFamily="18" charset="0"/>
                      </a:rPr>
                      <m:t>𝐡𝐞𝐧</m:t>
                    </m:r>
                    <m:r>
                      <a:rPr lang="en-US" sz="2000" b="1" i="0" dirty="0" smtClean="0">
                        <a:solidFill>
                          <a:srgbClr val="FF0000"/>
                        </a:solidFill>
                        <a:latin typeface="Cambria Math" panose="02040503050406030204" pitchFamily="18" charset="0"/>
                      </a:rPr>
                      <m:t> </m:t>
                    </m:r>
                    <m:r>
                      <a:rPr lang="el-GR" sz="2000" i="1" dirty="0" smtClean="0">
                        <a:solidFill>
                          <a:srgbClr val="FF0000"/>
                        </a:solidFill>
                        <a:latin typeface="Cambria Math" panose="02040503050406030204" pitchFamily="18" charset="0"/>
                      </a:rPr>
                      <m:t>𝛼</m:t>
                    </m:r>
                    <m:r>
                      <a:rPr lang="en-US" sz="2000" b="0" i="1" dirty="0" smtClean="0">
                        <a:solidFill>
                          <a:srgbClr val="FF0000"/>
                        </a:solidFill>
                        <a:latin typeface="Cambria Math" panose="02040503050406030204" pitchFamily="18" charset="0"/>
                      </a:rPr>
                      <m:t>&lt;</m:t>
                    </m:r>
                    <m:r>
                      <a:rPr lang="en-US" sz="2000" b="1" i="1" dirty="0" smtClean="0">
                        <a:solidFill>
                          <a:srgbClr val="FF0000"/>
                        </a:solidFill>
                        <a:latin typeface="Cambria Math" panose="02040503050406030204" pitchFamily="18" charset="0"/>
                      </a:rPr>
                      <m:t>𝟏</m:t>
                    </m:r>
                    <m:r>
                      <a:rPr lang="en-US" sz="2000" b="1" i="1" dirty="0" smtClean="0">
                        <a:solidFill>
                          <a:srgbClr val="FF0000"/>
                        </a:solidFill>
                        <a:latin typeface="Cambria Math" panose="02040503050406030204" pitchFamily="18" charset="0"/>
                      </a:rPr>
                      <m:t>/</m:t>
                    </m:r>
                    <m:sSub>
                      <m:sSubPr>
                        <m:ctrlPr>
                          <a:rPr lang="en-US" sz="2000" b="1"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ctrlPr>
                      </m:sSubPr>
                      <m:e>
                        <m:r>
                          <a:rPr lang="en-US" sz="2000" b="1" i="1">
                            <a:solidFill>
                              <a:srgbClr val="FF0000"/>
                            </a:solidFill>
                            <a:latin typeface="Cambria Math" panose="02040503050406030204" pitchFamily="18" charset="0"/>
                            <a:ea typeface="Cambria Math" panose="02040503050406030204" pitchFamily="18" charset="0"/>
                            <a:cs typeface="Open Sans" panose="020B0606030504020204" pitchFamily="34" charset="0"/>
                          </a:rPr>
                          <m:t>𝝀</m:t>
                        </m:r>
                      </m:e>
                      <m:sub>
                        <m:r>
                          <a:rPr lang="en-US" sz="2000" b="1" i="1" smtClean="0">
                            <a:solidFill>
                              <a:srgbClr val="FF0000"/>
                            </a:solidFill>
                            <a:latin typeface="Cambria Math" panose="02040503050406030204" pitchFamily="18" charset="0"/>
                            <a:ea typeface="Open Sans" panose="020B0606030504020204" pitchFamily="34" charset="0"/>
                            <a:cs typeface="Open Sans" panose="020B0606030504020204" pitchFamily="34" charset="0"/>
                          </a:rPr>
                          <m:t>𝒎𝒂𝒙</m:t>
                        </m:r>
                      </m:sub>
                    </m:sSub>
                  </m:oMath>
                </a14:m>
                <a:r>
                  <a:rPr lang="en-US" sz="20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the matrix is invertible</a:t>
                </a:r>
              </a:p>
            </p:txBody>
          </p:sp>
        </mc:Choice>
        <mc:Fallback xmlns="">
          <p:sp>
            <p:nvSpPr>
              <p:cNvPr id="15" name="Rectangle 14"/>
              <p:cNvSpPr>
                <a:spLocks noRot="1" noChangeAspect="1" noMove="1" noResize="1" noEditPoints="1" noAdjustHandles="1" noChangeArrowheads="1" noChangeShapeType="1" noTextEdit="1"/>
              </p:cNvSpPr>
              <p:nvPr/>
            </p:nvSpPr>
            <p:spPr>
              <a:xfrm>
                <a:off x="3742762" y="6148709"/>
                <a:ext cx="5327844" cy="400110"/>
              </a:xfrm>
              <a:prstGeom prst="rect">
                <a:avLst/>
              </a:prstGeom>
              <a:blipFill rotWithShape="0">
                <a:blip r:embed="rId7"/>
                <a:stretch>
                  <a:fillRect l="-1259" t="-9231" b="-27692"/>
                </a:stretch>
              </a:blipFill>
            </p:spPr>
            <p:txBody>
              <a:bodyPr/>
              <a:lstStyle/>
              <a:p>
                <a:r>
                  <a:rPr lang="en-US">
                    <a:noFill/>
                  </a:rPr>
                  <a:t> </a:t>
                </a:r>
              </a:p>
            </p:txBody>
          </p:sp>
        </mc:Fallback>
      </mc:AlternateContent>
    </p:spTree>
    <p:extLst>
      <p:ext uri="{BB962C8B-B14F-4D97-AF65-F5344CB8AC3E}">
        <p14:creationId xmlns:p14="http://schemas.microsoft.com/office/powerpoint/2010/main" val="225595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6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0" grpId="0" animBg="1"/>
      <p:bldP spid="11" grpId="0" animBg="1"/>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Equivalence: Example</a:t>
            </a:r>
          </a:p>
        </p:txBody>
      </p:sp>
      <p:sp>
        <p:nvSpPr>
          <p:cNvPr id="3" name="Content Placeholder 2"/>
          <p:cNvSpPr>
            <a:spLocks noGrp="1"/>
          </p:cNvSpPr>
          <p:nvPr>
            <p:ph idx="1"/>
          </p:nvPr>
        </p:nvSpPr>
        <p:spPr>
          <a:xfrm>
            <a:off x="200025" y="5303451"/>
            <a:ext cx="8953500" cy="609600"/>
          </a:xfrm>
        </p:spPr>
        <p:txBody>
          <a:bodyPr>
            <a:noAutofit/>
          </a:bodyPr>
          <a:lstStyle/>
          <a:p>
            <a:r>
              <a:rPr lang="en-US" sz="2000" dirty="0"/>
              <a:t>Any row/column of this matrix shows the similarity to other vertices</a:t>
            </a:r>
          </a:p>
          <a:p>
            <a:r>
              <a:rPr lang="en-US" sz="2000" dirty="0"/>
              <a:t>Vertex 1 is most similar (other than itself) to vertices 2 and 3</a:t>
            </a:r>
          </a:p>
          <a:p>
            <a:r>
              <a:rPr lang="en-US" sz="2000" dirty="0"/>
              <a:t>Nodes 2 and 3 have the highest similarity (</a:t>
            </a:r>
            <a:r>
              <a:rPr lang="en-US" sz="2000" b="1" dirty="0"/>
              <a:t>regular equivalence</a:t>
            </a:r>
            <a:r>
              <a:rPr lang="en-US" sz="2000" dirty="0"/>
              <a:t>)</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4314" y="1086542"/>
            <a:ext cx="3224926" cy="1580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200025" y="2815330"/>
                <a:ext cx="4450333" cy="400110"/>
              </a:xfrm>
              <a:prstGeom prst="rect">
                <a:avLst/>
              </a:prstGeom>
            </p:spPr>
            <p:txBody>
              <a:bodyPr wrap="square">
                <a:spAutoFit/>
              </a:bodyPr>
              <a:lstStyle/>
              <a:p>
                <a:r>
                  <a:rPr lang="en-US" sz="2000" dirty="0">
                    <a:latin typeface="Open Sans" panose="020B0606030504020204" pitchFamily="34" charset="0"/>
                    <a:ea typeface="Open Sans" panose="020B0606030504020204" pitchFamily="34" charset="0"/>
                    <a:cs typeface="Open Sans" panose="020B0606030504020204" pitchFamily="34" charset="0"/>
                  </a:rPr>
                  <a:t>The largest eigenvalue of </a:t>
                </a:r>
                <a14:m>
                  <m:oMath xmlns:m="http://schemas.openxmlformats.org/officeDocument/2006/math">
                    <m:r>
                      <a:rPr lang="en-US" sz="2000" i="1" dirty="0" smtClean="0">
                        <a:latin typeface="Cambria Math" panose="02040503050406030204" pitchFamily="18" charset="0"/>
                        <a:ea typeface="Open Sans" panose="020B0606030504020204" pitchFamily="34" charset="0"/>
                        <a:cs typeface="Open Sans" panose="020B0606030504020204" pitchFamily="34" charset="0"/>
                      </a:rPr>
                      <m:t>𝐴</m:t>
                    </m:r>
                  </m:oMath>
                </a14:m>
                <a:r>
                  <a:rPr lang="en-US" sz="2000" dirty="0">
                    <a:latin typeface="Open Sans" panose="020B0606030504020204" pitchFamily="34" charset="0"/>
                    <a:ea typeface="Open Sans" panose="020B0606030504020204" pitchFamily="34" charset="0"/>
                    <a:cs typeface="Open Sans" panose="020B0606030504020204" pitchFamily="34" charset="0"/>
                  </a:rPr>
                  <a:t> is 2.43</a:t>
                </a:r>
              </a:p>
            </p:txBody>
          </p:sp>
        </mc:Choice>
        <mc:Fallback xmlns="">
          <p:sp>
            <p:nvSpPr>
              <p:cNvPr id="4" name="Rectangle 3"/>
              <p:cNvSpPr>
                <a:spLocks noRot="1" noChangeAspect="1" noMove="1" noResize="1" noEditPoints="1" noAdjustHandles="1" noChangeArrowheads="1" noChangeShapeType="1" noTextEdit="1"/>
              </p:cNvSpPr>
              <p:nvPr/>
            </p:nvSpPr>
            <p:spPr>
              <a:xfrm>
                <a:off x="200025" y="2815330"/>
                <a:ext cx="4450333" cy="400110"/>
              </a:xfrm>
              <a:prstGeom prst="rect">
                <a:avLst/>
              </a:prstGeom>
              <a:blipFill rotWithShape="0">
                <a:blip r:embed="rId5"/>
                <a:stretch>
                  <a:fillRect l="-1507"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19075" y="3239493"/>
                <a:ext cx="2836995" cy="400110"/>
              </a:xfrm>
              <a:prstGeom prst="rect">
                <a:avLst/>
              </a:prstGeom>
            </p:spPr>
            <p:txBody>
              <a:bodyPr wrap="none">
                <a:spAutoFit/>
              </a:bodyPr>
              <a:lstStyle/>
              <a:p>
                <a:r>
                  <a:rPr lang="en-US" sz="2000" dirty="0">
                    <a:latin typeface="Open Sans" panose="020B0606030504020204" pitchFamily="34" charset="0"/>
                  </a:rPr>
                  <a:t>Set  </a:t>
                </a:r>
                <a14:m>
                  <m:oMath xmlns:m="http://schemas.openxmlformats.org/officeDocument/2006/math">
                    <m:r>
                      <a:rPr lang="el-GR" sz="2000" i="1" dirty="0" smtClean="0">
                        <a:latin typeface="Cambria Math" panose="02040503050406030204" pitchFamily="18" charset="0"/>
                      </a:rPr>
                      <m:t>𝛼</m:t>
                    </m:r>
                    <m:r>
                      <a:rPr lang="en-US" sz="2000" i="1" dirty="0" smtClean="0">
                        <a:latin typeface="Cambria Math" panose="02040503050406030204" pitchFamily="18" charset="0"/>
                      </a:rPr>
                      <m:t> = 0.</m:t>
                    </m:r>
                    <m:r>
                      <a:rPr lang="en-US" sz="2000" b="0" i="1" dirty="0" smtClean="0">
                        <a:latin typeface="Cambria Math" panose="02040503050406030204" pitchFamily="18" charset="0"/>
                      </a:rPr>
                      <m:t>3</m:t>
                    </m:r>
                    <m:r>
                      <a:rPr lang="en-US" sz="2000" i="1" dirty="0" smtClean="0">
                        <a:latin typeface="Cambria Math" panose="02040503050406030204" pitchFamily="18" charset="0"/>
                      </a:rPr>
                      <m:t> </m:t>
                    </m:r>
                    <m:r>
                      <a:rPr lang="en-US" sz="2000" i="1" dirty="0">
                        <a:latin typeface="Cambria Math" panose="02040503050406030204" pitchFamily="18" charset="0"/>
                      </a:rPr>
                      <m:t>&lt; </m:t>
                    </m:r>
                    <m:r>
                      <a:rPr lang="en-US" sz="2000" i="1" dirty="0" smtClean="0">
                        <a:latin typeface="Cambria Math" panose="02040503050406030204" pitchFamily="18" charset="0"/>
                      </a:rPr>
                      <m:t>1/2.43</m:t>
                    </m:r>
                  </m:oMath>
                </a14:m>
                <a:endParaRPr lang="en-US" sz="2000" dirty="0">
                  <a:latin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219075" y="3239493"/>
                <a:ext cx="2836995" cy="400110"/>
              </a:xfrm>
              <a:prstGeom prst="rect">
                <a:avLst/>
              </a:prstGeom>
              <a:blipFill rotWithShape="0">
                <a:blip r:embed="rId6"/>
                <a:stretch>
                  <a:fillRect l="-2366" t="-7576" b="-25758"/>
                </a:stretch>
              </a:blipFill>
            </p:spPr>
            <p:txBody>
              <a:bodyPr/>
              <a:lstStyle/>
              <a:p>
                <a:r>
                  <a:rPr lang="en-US">
                    <a:noFill/>
                  </a:rPr>
                  <a:t> </a:t>
                </a:r>
              </a:p>
            </p:txBody>
          </p:sp>
        </mc:Fallback>
      </mc:AlternateContent>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876800" y="1137019"/>
            <a:ext cx="3052191" cy="1822476"/>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95400" y="3348207"/>
            <a:ext cx="7334095" cy="1822476"/>
          </a:xfrm>
          <a:prstGeom prst="rect">
            <a:avLst/>
          </a:prstGeom>
        </p:spPr>
      </p:pic>
    </p:spTree>
    <p:extLst>
      <p:ext uri="{BB962C8B-B14F-4D97-AF65-F5344CB8AC3E}">
        <p14:creationId xmlns:p14="http://schemas.microsoft.com/office/powerpoint/2010/main" val="11160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Centrality in Directed Graphs</a:t>
            </a:r>
          </a:p>
        </p:txBody>
      </p:sp>
      <p:sp>
        <p:nvSpPr>
          <p:cNvPr id="3" name="Content Placeholder 2"/>
          <p:cNvSpPr>
            <a:spLocks noGrp="1"/>
          </p:cNvSpPr>
          <p:nvPr>
            <p:ph idx="1"/>
          </p:nvPr>
        </p:nvSpPr>
        <p:spPr/>
        <p:txBody>
          <a:bodyPr/>
          <a:lstStyle/>
          <a:p>
            <a:r>
              <a:rPr lang="en-US" dirty="0"/>
              <a:t>In directed graphs, we can either use the in-degree, the out-degree, or the combination as the degree centrality value:</a:t>
            </a:r>
          </a:p>
          <a:p>
            <a:r>
              <a:rPr lang="en-US" dirty="0"/>
              <a:t>In practice, mostly in-degree is used.</a:t>
            </a:r>
          </a:p>
          <a:p>
            <a:endParaRPr lang="en-US" dirty="0"/>
          </a:p>
          <a:p>
            <a:endParaRPr lang="en-US" dirty="0"/>
          </a:p>
          <a:p>
            <a:endParaRPr lang="en-US" dirty="0"/>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5" name="Rectangle 4"/>
              <p:cNvSpPr/>
              <p:nvPr/>
            </p:nvSpPr>
            <p:spPr>
              <a:xfrm>
                <a:off x="885709" y="5510653"/>
                <a:ext cx="8197200" cy="543547"/>
              </a:xfrm>
              <a:prstGeom prst="rect">
                <a:avLst/>
              </a:prstGeom>
            </p:spPr>
            <p:txBody>
              <a:bodyPr wrap="square">
                <a:spAutoFit/>
              </a:bodyPr>
              <a:lstStyle/>
              <a:p>
                <a14:m>
                  <m:oMath xmlns:m="http://schemas.openxmlformats.org/officeDocument/2006/math">
                    <m:sSubSup>
                      <m:sSubSupPr>
                        <m:ctrlPr>
                          <a:rPr lang="el-GR" sz="2800" i="1" smtClean="0">
                            <a:latin typeface="Cambria Math" panose="02040503050406030204" pitchFamily="18" charset="0"/>
                            <a:ea typeface="Open Sans" panose="020B0606030504020204" pitchFamily="34" charset="0"/>
                            <a:cs typeface="Open Sans" panose="020B0606030504020204" pitchFamily="34" charset="0"/>
                          </a:rPr>
                        </m:ctrlPr>
                      </m:sSubSupPr>
                      <m:e>
                        <m:r>
                          <a:rPr lang="en-US" sz="2800" b="0" i="1" smtClean="0">
                            <a:latin typeface="Cambria Math" panose="02040503050406030204" pitchFamily="18" charset="0"/>
                            <a:ea typeface="Open Sans" panose="020B0606030504020204" pitchFamily="34" charset="0"/>
                            <a:cs typeface="Open Sans" panose="020B0606030504020204" pitchFamily="34" charset="0"/>
                          </a:rPr>
                          <m:t>𝑑</m:t>
                        </m:r>
                      </m:e>
                      <m:sub>
                        <m:r>
                          <a:rPr lang="en-US" sz="2800" b="0" i="1" smtClean="0">
                            <a:latin typeface="Cambria Math" panose="02040503050406030204" pitchFamily="18" charset="0"/>
                            <a:ea typeface="Open Sans" panose="020B0606030504020204" pitchFamily="34" charset="0"/>
                            <a:cs typeface="Open Sans" panose="020B0606030504020204" pitchFamily="34" charset="0"/>
                          </a:rPr>
                          <m:t>𝑖</m:t>
                        </m:r>
                      </m:sub>
                      <m:sup>
                        <m:r>
                          <a:rPr lang="en-US" sz="2800" b="0" i="1" smtClean="0">
                            <a:latin typeface="Cambria Math" panose="02040503050406030204" pitchFamily="18" charset="0"/>
                            <a:ea typeface="Open Sans" panose="020B0606030504020204" pitchFamily="34" charset="0"/>
                            <a:cs typeface="Open Sans" panose="020B0606030504020204" pitchFamily="34" charset="0"/>
                          </a:rPr>
                          <m:t>𝑜𝑢𝑡</m:t>
                        </m:r>
                      </m:sup>
                    </m:sSubSup>
                  </m:oMath>
                </a14:m>
                <a:r>
                  <a:rPr lang="en-US" sz="2800" dirty="0">
                    <a:latin typeface="Open Sans" panose="020B0606030504020204" pitchFamily="34" charset="0"/>
                    <a:ea typeface="Open Sans" panose="020B0606030504020204" pitchFamily="34" charset="0"/>
                    <a:cs typeface="Open Sans" panose="020B0606030504020204" pitchFamily="34" charset="0"/>
                  </a:rPr>
                  <a:t> is the number of outgoing links for n</a:t>
                </a:r>
                <a14:m>
                  <m:oMath xmlns:m="http://schemas.openxmlformats.org/officeDocument/2006/math">
                    <m:r>
                      <m:rPr>
                        <m:sty m:val="p"/>
                      </m:rPr>
                      <a:rPr lang="en-US" sz="2800" b="0" i="0" dirty="0" smtClean="0">
                        <a:latin typeface="Cambria Math" panose="02040503050406030204" pitchFamily="18" charset="0"/>
                        <a:ea typeface="Open Sans" panose="020B0606030504020204" pitchFamily="34" charset="0"/>
                        <a:cs typeface="Open Sans" panose="020B0606030504020204" pitchFamily="34" charset="0"/>
                      </a:rPr>
                      <m:t>ode</m:t>
                    </m:r>
                    <m:r>
                      <a:rPr lang="en-US" sz="2800" b="0" i="0" dirty="0" smtClean="0">
                        <a:latin typeface="Cambria Math" panose="02040503050406030204" pitchFamily="18" charset="0"/>
                        <a:ea typeface="Open Sans" panose="020B0606030504020204" pitchFamily="34" charset="0"/>
                        <a:cs typeface="Open Sans" panose="020B0606030504020204" pitchFamily="34" charset="0"/>
                      </a:rPr>
                      <m:t> </m:t>
                    </m:r>
                    <m:r>
                      <a:rPr lang="en-US" sz="2800" i="1" dirty="0" smtClean="0">
                        <a:latin typeface="Cambria Math" panose="02040503050406030204" pitchFamily="18" charset="0"/>
                        <a:ea typeface="Open Sans" panose="020B0606030504020204" pitchFamily="34" charset="0"/>
                        <a:cs typeface="Open Sans" panose="020B0606030504020204" pitchFamily="34" charset="0"/>
                      </a:rPr>
                      <m:t>𝑣</m:t>
                    </m:r>
                    <m:r>
                      <a:rPr lang="en-US" sz="2800" i="1" baseline="-25000" dirty="0">
                        <a:latin typeface="Cambria Math" panose="02040503050406030204" pitchFamily="18" charset="0"/>
                        <a:ea typeface="Open Sans" panose="020B0606030504020204" pitchFamily="34" charset="0"/>
                        <a:cs typeface="Open Sans" panose="020B0606030504020204" pitchFamily="34" charset="0"/>
                      </a:rPr>
                      <m:t>𝑖</m:t>
                    </m:r>
                  </m:oMath>
                </a14:m>
                <a:endParaRPr lang="en-US" sz="2800" baseline="-25000"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885709" y="5510653"/>
                <a:ext cx="8197200" cy="543547"/>
              </a:xfrm>
              <a:prstGeom prst="rect">
                <a:avLst/>
              </a:prstGeom>
              <a:blipFill>
                <a:blip r:embed="rId3"/>
                <a:stretch>
                  <a:fillRect t="-8989" b="-30337"/>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86511" y="3361189"/>
            <a:ext cx="7924114" cy="1887086"/>
          </a:xfrm>
          <a:prstGeom prst="rect">
            <a:avLst/>
          </a:prstGeom>
        </p:spPr>
      </p:pic>
    </p:spTree>
    <p:extLst>
      <p:ext uri="{BB962C8B-B14F-4D97-AF65-F5344CB8AC3E}">
        <p14:creationId xmlns:p14="http://schemas.microsoft.com/office/powerpoint/2010/main" val="23822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Degree Centrality</a:t>
            </a:r>
          </a:p>
        </p:txBody>
      </p:sp>
      <p:sp>
        <p:nvSpPr>
          <p:cNvPr id="3" name="Content Placeholder 2"/>
          <p:cNvSpPr>
            <a:spLocks noGrp="1"/>
          </p:cNvSpPr>
          <p:nvPr>
            <p:ph idx="1"/>
          </p:nvPr>
        </p:nvSpPr>
        <p:spPr>
          <a:xfrm>
            <a:off x="457200" y="1066800"/>
            <a:ext cx="5715000" cy="5318760"/>
          </a:xfrm>
        </p:spPr>
        <p:txBody>
          <a:bodyPr/>
          <a:lstStyle/>
          <a:p>
            <a:r>
              <a:rPr lang="en-US" dirty="0"/>
              <a:t>Normalized by the maximum </a:t>
            </a:r>
            <a:r>
              <a:rPr lang="en-US" u="sng" dirty="0"/>
              <a:t>possible</a:t>
            </a:r>
            <a:r>
              <a:rPr lang="en-US" dirty="0"/>
              <a:t> degree</a:t>
            </a:r>
          </a:p>
          <a:p>
            <a:endParaRPr lang="en-US" dirty="0"/>
          </a:p>
          <a:p>
            <a:r>
              <a:rPr lang="en-US" dirty="0"/>
              <a:t>Normalized by the maximum degree</a:t>
            </a:r>
          </a:p>
          <a:p>
            <a:endParaRPr lang="en-US" dirty="0"/>
          </a:p>
          <a:p>
            <a:r>
              <a:rPr lang="en-US" dirty="0"/>
              <a:t>Normalized by the degree sum</a:t>
            </a:r>
          </a:p>
        </p:txBody>
      </p:sp>
      <p:pic>
        <p:nvPicPr>
          <p:cNvPr id="5" name="Picture 4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124150" y="1676321"/>
            <a:ext cx="2717714" cy="470857"/>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772150" y="3173936"/>
            <a:ext cx="3069714" cy="546286"/>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852150" y="5029200"/>
            <a:ext cx="4989714" cy="592000"/>
          </a:xfrm>
          <a:prstGeom prst="rect">
            <a:avLst/>
          </a:prstGeom>
        </p:spPr>
      </p:pic>
    </p:spTree>
    <p:extLst>
      <p:ext uri="{BB962C8B-B14F-4D97-AF65-F5344CB8AC3E}">
        <p14:creationId xmlns:p14="http://schemas.microsoft.com/office/powerpoint/2010/main" val="2602964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ags/tag10.xml><?xml version="1.0" encoding="utf-8"?>
<p:tagLst xmlns:a="http://schemas.openxmlformats.org/drawingml/2006/main" xmlns:r="http://schemas.openxmlformats.org/officeDocument/2006/relationships" xmlns:p="http://schemas.openxmlformats.org/presentationml/2006/main">
  <p:tag name="ORIGINALHEIGHT" val="134.2332"/>
  <p:tag name="ORIGINALWIDTH" val="1892.014"/>
  <p:tag name="OUTPUTDPI" val="1200"/>
  <p:tag name="LATEXADDIN" val="\documentclass{article}&#10;\usepackage{amsmath}&#10;\pagestyle{empty}&#10;\begin{document}&#10;&#10;&#10;$\mathbf{C}_e=(C_e(v_1), C_e(v_2), \dots, C_e(v_n))^{T}$&#10;&#10;\end{document}"/>
  <p:tag name="IGUANATEXSIZE" val="30"/>
  <p:tag name="IGUANATEXCURSOR" val="124"/>
  <p:tag name="TRANSPARENCY" val="True"/>
  <p:tag name="FILENAME" val=""/>
  <p:tag name="INPUTTYPE" val="0"/>
  <p:tag name="LATEXENGINEID" val="0"/>
  <p:tag name="TEMPFOLDER" val="C:\Users\rzafa\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22.9846"/>
  <p:tag name="ORIGINALWIDTH" val="708.6614"/>
  <p:tag name="OUTPUTDPI" val="1200"/>
  <p:tag name="LATEXADDIN" val="\documentclass{article}&#10;\usepackage{amsmath}&#10;\pagestyle{empty}&#10;\begin{document}&#10;&#10;$\lambda \mathbf{C}_e = A^T \mathbf{C}_e$&#10;&#10;&#10;\end{document}"/>
  <p:tag name="IGUANATEXSIZE" val="40"/>
  <p:tag name="IGUANATEXCURSOR" val="122"/>
  <p:tag name="TRANSPARENCY" val="True"/>
  <p:tag name="FILENAME" val=""/>
  <p:tag name="INPUTTYPE" val="0"/>
  <p:tag name="LATEXENGINEID" val="0"/>
  <p:tag name="TEMPFOLDER" val="C:\Users\rzafa\temp\"/>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046.119"/>
  <p:tag name="LATEXADDIN" val="\documentclass{article}&#10;\usepackage{amsmath}&#10;\pagestyle{empty}&#10;\begin{document}&#10;&#10;$C_e(t)=(A^T)^t C_e(0)$&#10;&#10;&#10;\end{document}"/>
  <p:tag name="IGUANATEXSIZE" val="30"/>
  <p:tag name="IGUANATEXCURSOR" val="104"/>
  <p:tag name="TRANSPARENCY" val="True"/>
  <p:tag name="FILENAME" val=""/>
  <p:tag name="LATEXENGINEID" val="0"/>
  <p:tag name="TEMPFOLDER" val="C:\Users\reza\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32.7334"/>
  <p:tag name="ORIGINALWIDTH" val="866.8917"/>
  <p:tag name="LATEXADDIN" val="\documentclass{article}&#10;\usepackage{amsmath}&#10;\pagestyle{empty}&#10;\begin{document}&#10;&#10;$C_e(0)=\sum_i \alpha_i v_i$&#10;&#10;&#10;\end{document}"/>
  <p:tag name="IGUANATEXSIZE" val="30"/>
  <p:tag name="IGUANATEXCURSOR" val="108"/>
  <p:tag name="TRANSPARENCY" val="True"/>
  <p:tag name="FILENAME" val=""/>
  <p:tag name="LATEXENGINEID" val="0"/>
  <p:tag name="TEMPFOLDER" val="C:\Users\reza\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2977.128"/>
  <p:tag name="LATEXADDIN" val="\documentclass{article}&#10;\usepackage{amsmath}&#10;\pagestyle{empty}&#10;\begin{document}&#10;&#10;$C_e(t)=(A^T)^t \sum_i \alpha_i v_i = \sum_i \alpha_i {\lambda_i}^t v_i = {\lambda_1}^t \sum_i \alpha_i (\frac{\lambda_i}{\lambda_1})^t v_i$&#10;&#10;&#10;\end{document}"/>
  <p:tag name="IGUANATEXSIZE" val="26"/>
  <p:tag name="IGUANATEXCURSOR" val="210"/>
  <p:tag name="TRANSPARENCY" val="True"/>
  <p:tag name="FILENAME" val=""/>
  <p:tag name="LATEXENGINEID" val="0"/>
  <p:tag name="TEMPFOLDER" val="C:\Users\reza\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881.1398"/>
  <p:tag name="LATEXADDIN" val="\documentclass{article}&#10;\usepackage{amsmath}&#10;\pagestyle{empty}&#10;\begin{document}&#10;&#10;$C_e(t) \rightarrow \alpha_1 {\lambda_1}^t v_1$&#10;&#10;&#10;\end{document}"/>
  <p:tag name="IGUANATEXSIZE" val="30"/>
  <p:tag name="IGUANATEXCURSOR" val="116"/>
  <p:tag name="TRANSPARENCY" val="True"/>
  <p:tag name="FILENAME" val=""/>
  <p:tag name="LATEXENGINEID" val="0"/>
  <p:tag name="TEMPFOLDER" val="C:\Users\reza\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359.58"/>
  <p:tag name="LATEXADDIN" val="\documentclass{article}&#10;\usepackage{amsmath}&#10;\pagestyle{empty}&#10;\begin{document}&#10;&#10;$A^T C_e (t)= A^T C_e = {\lambda_1} C_e$&#10;&#10;&#10;\end{document}"/>
  <p:tag name="IGUANATEXSIZE" val="30"/>
  <p:tag name="IGUANATEXCURSOR" val="102"/>
  <p:tag name="TRANSPARENCY" val="True"/>
  <p:tag name="FILENAME" val=""/>
  <p:tag name="LATEXENGINEID" val="0"/>
  <p:tag name="TEMPFOLDER" val="C:\Users\reza\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RIGINALHEIGHT" val="870.6412"/>
  <p:tag name="ORIGINALWIDTH" val="4295.463"/>
  <p:tag name="OUTPUTDPI" val="1200"/>
  <p:tag name="LATEXADDIN" val="\documentclass{article}&#10;\usepackage{amsmath}&#10;\usepackage{amssymb}&#10;\usepackage{amsfonts}&#10;\usepackage{amsthm}&#10;\pagestyle{empty}&#10;&#10;\newtheorem{theorem}{Theorem}&#10;\begin{document}&#10;&#10;&#10;\begin{theorem}[Perron-Frobenius Theorem]\index{Perron-Frobenius theorem} Let $A \in \mathbb{R}^{n\times n}$  represent the adjacency matrix for a [strongly] connected graph or $A: A_{i,j} &gt; 0$ (i.e. a positive $n$ by $n$ matrix). There exists a positive real number (Perron-Frobenius eigenvalue) $\lambda_{\rm max}$, such that $\lambda_{\rm max}$ is an eigenvalue of $A$ and any other eigenvalue of $A$ is strictly smaller than $\lambda_{\rm max}$. Furthermore, there exists a corresponding eigenvector $\mathbf{v}=(v_1, v_2, \dots, v_n)$ of $A$ with eigenvalue $\lambda_{\rm max}$ such that $\forall v_i &gt; 0$.&#10;\end{theorem}&#10;&#10;&#10;\end{document}"/>
  <p:tag name="IGUANATEXSIZE" val="18"/>
  <p:tag name="IGUANATEXCURSOR" val="107"/>
  <p:tag name="TRANSPARENCY" val="True"/>
  <p:tag name="FILENAME" val=""/>
  <p:tag name="INPUTTYPE" val="0"/>
  <p:tag name="LATEXENGINEID" val="0"/>
  <p:tag name="TEMPFOLDER" val="C:\Users\rzafa\temp\"/>
</p:tagLst>
</file>

<file path=ppt/tags/tag18.xml><?xml version="1.0" encoding="utf-8"?>
<p:tagLst xmlns:a="http://schemas.openxmlformats.org/drawingml/2006/main" xmlns:r="http://schemas.openxmlformats.org/officeDocument/2006/relationships" xmlns:p="http://schemas.openxmlformats.org/presentationml/2006/main">
  <p:tag name="ORIGINALHEIGHT" val="448.4439"/>
  <p:tag name="ORIGINALWIDTH" val="941.8823"/>
  <p:tag name="OUTPUTDPI" val="1200"/>
  <p:tag name="LATEXADDIN" val="\documentclass{article}&#10;\usepackage{amsmath}&#10;\pagestyle{empty}&#10;\begin{document}&#10;&#10;$A= \left[ \begin{array}{c@{\quad}c@{\quad}c}&#10;0&amp;1&amp;0\\&#10;1&amp;0&amp;1\\&#10;0&amp;1&amp;0\end{array}\right]$&#10;&#10;&#10;\end{document}"/>
  <p:tag name="IGUANATEXSIZE" val="30"/>
  <p:tag name="IGUANATEXCURSOR" val="166"/>
  <p:tag name="TRANSPARENCY" val="True"/>
  <p:tag name="FILENAME" val=""/>
  <p:tag name="INPUTTYPE" val="0"/>
  <p:tag name="LATEXENGINEID" val="0"/>
  <p:tag name="TEMPFOLDER" val="C:\Users\rzafa\temp\"/>
</p:tagLst>
</file>

<file path=ppt/tags/tag19.xml><?xml version="1.0" encoding="utf-8"?>
<p:tagLst xmlns:a="http://schemas.openxmlformats.org/drawingml/2006/main" xmlns:r="http://schemas.openxmlformats.org/officeDocument/2006/relationships" xmlns:p="http://schemas.openxmlformats.org/presentationml/2006/main">
  <p:tag name="ORIGINALHEIGHT" val="108.7364"/>
  <p:tag name="ORIGINALWIDTH" val="629.1713"/>
  <p:tag name="OUTPUTDPI" val="1200"/>
  <p:tag name="LATEXADDIN" val="\documentclass{article}&#10;\usepackage{amsmath}&#10;\pagestyle{empty}&#10;\begin{document}&#10;&#10;&#10;$\lambda \mathbf{C}_e = A \mathbf{C}_e$&#10;&#10;\end{document}"/>
  <p:tag name="IGUANATEXSIZE" val="20"/>
  <p:tag name="IGUANATEXCURSOR" val="121"/>
  <p:tag name="TRANSPARENCY" val="True"/>
  <p:tag name="FILENAME" val=""/>
  <p:tag name="INPUTTYPE" val="0"/>
  <p:tag name="LATEXENGINEID" val="0"/>
  <p:tag name="TEMPFOLDER" val="C:\Users\rzafa\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3.7346"/>
  <p:tag name="ORIGINALWIDTH" val="600.6749"/>
  <p:tag name="OUTPUTDPI" val="1200"/>
  <p:tag name="LATEXADDIN" val="\documentclass{article}&#10;\usepackage{amsmath}&#10;\pagestyle{empty}&#10;\begin{document}&#10;&#10;$C_d(v_i)=d_i$&#10;&#10;&#10;\end{document}"/>
  <p:tag name="IGUANATEXSIZE" val="40"/>
  <p:tag name="IGUANATEXCURSOR" val="95"/>
  <p:tag name="TRANSPARENCY" val="True"/>
  <p:tag name="FILENAME" val=""/>
  <p:tag name="INPUTTYPE" val="0"/>
  <p:tag name="LATEXENGINEID" val="0"/>
  <p:tag name="TEMPFOLDER" val="C:\Users\rzafa\temp\"/>
</p:tagLst>
</file>

<file path=ppt/tags/tag20.xml><?xml version="1.0" encoding="utf-8"?>
<p:tagLst xmlns:a="http://schemas.openxmlformats.org/drawingml/2006/main" xmlns:r="http://schemas.openxmlformats.org/officeDocument/2006/relationships" xmlns:p="http://schemas.openxmlformats.org/presentationml/2006/main">
  <p:tag name="ORIGINALHEIGHT" val="123.7346"/>
  <p:tag name="ORIGINALWIDTH" val="848.1439"/>
  <p:tag name="OUTPUTDPI" val="1200"/>
  <p:tag name="LATEXADDIN" val="\documentclass{article}&#10;\usepackage{amsmath}&#10;\pagestyle{empty}&#10;\begin{document}&#10;&#10;&#10;$(A-\lambda I)\mathbf{C}_e=0$&#10;&#10;\end{document}"/>
  <p:tag name="IGUANATEXSIZE" val="20"/>
  <p:tag name="IGUANATEXCURSOR" val="110"/>
  <p:tag name="TRANSPARENCY" val="True"/>
  <p:tag name="FILENAME" val=""/>
  <p:tag name="INPUTTYPE" val="0"/>
  <p:tag name="LATEXENGINEID" val="0"/>
  <p:tag name="TEMPFOLDER" val="C:\Users\rzafa\temp\"/>
</p:tagLst>
</file>

<file path=ppt/tags/tag21.xml><?xml version="1.0" encoding="utf-8"?>
<p:tagLst xmlns:a="http://schemas.openxmlformats.org/drawingml/2006/main" xmlns:r="http://schemas.openxmlformats.org/officeDocument/2006/relationships" xmlns:p="http://schemas.openxmlformats.org/presentationml/2006/main">
  <p:tag name="ORIGINALHEIGHT" val="134.2332"/>
  <p:tag name="ORIGINALWIDTH" val="917.8853"/>
  <p:tag name="OUTPUTDPI" val="1200"/>
  <p:tag name="LATEXADDIN" val="\documentclass{article}&#10;\usepackage{amsmath}&#10;\pagestyle{empty}&#10;\begin{document}&#10;&#10;&#10;$\mathbf{C}_e=[u_1~u_2~u_3]^T$&#10;&#10;\end{document}"/>
  <p:tag name="IGUANATEXSIZE" val="20"/>
  <p:tag name="IGUANATEXCURSOR" val="112"/>
  <p:tag name="TRANSPARENCY" val="True"/>
  <p:tag name="FILENAME" val=""/>
  <p:tag name="INPUTTYPE" val="0"/>
  <p:tag name="LATEXENGINEID" val="0"/>
  <p:tag name="TEMPFOLDER" val="C:\Users\rzafa\temp\"/>
</p:tagLst>
</file>

<file path=ppt/tags/tag22.xml><?xml version="1.0" encoding="utf-8"?>
<p:tagLst xmlns:a="http://schemas.openxmlformats.org/drawingml/2006/main" xmlns:r="http://schemas.openxmlformats.org/officeDocument/2006/relationships" xmlns:p="http://schemas.openxmlformats.org/presentationml/2006/main">
  <p:tag name="ORIGINALHEIGHT" val="448.4439"/>
  <p:tag name="ORIGINALWIDTH" val="2276.715"/>
  <p:tag name="OUTPUTDPI" val="1200"/>
  <p:tag name="LATEXADDIN" val="\documentclass{article}&#10;\usepackage{amsmath}&#10;\pagestyle{empty}&#10;\begin{document}&#10;&#10;&#10;$\left[ \begin{array}{c@{\quad}c@{\quad}c}&#10;0-\lambda&amp;1&amp;0\\&#10;1&amp;0-\lambda&amp;1\\&#10;0&amp;1&amp;0-\lambda\end{array}\right]\left[ \begin{array}{c}&#10;u_1\\&#10;u_2\\&#10;u_3\end{array}\right]=\left[ \begin{array}{c}&#10;0\\&#10;0\\&#10;0\end{array}\right]$&#10;&#10;\end{document}"/>
  <p:tag name="IGUANATEXSIZE" val="20"/>
  <p:tag name="IGUANATEXCURSOR" val="298"/>
  <p:tag name="TRANSPARENCY" val="True"/>
  <p:tag name="FILENAME" val=""/>
  <p:tag name="INPUTTYPE" val="0"/>
  <p:tag name="LATEXENGINEID" val="0"/>
  <p:tag name="TEMPFOLDER" val="C:\Users\rzafa\temp\"/>
</p:tagLst>
</file>

<file path=ppt/tags/tag23.xml><?xml version="1.0" encoding="utf-8"?>
<p:tagLst xmlns:a="http://schemas.openxmlformats.org/drawingml/2006/main" xmlns:r="http://schemas.openxmlformats.org/officeDocument/2006/relationships" xmlns:p="http://schemas.openxmlformats.org/presentationml/2006/main">
  <p:tag name="ORIGINALHEIGHT" val="454.4432"/>
  <p:tag name="ORIGINALWIDTH" val="2347.957"/>
  <p:tag name="OUTPUTDPI" val="1200"/>
  <p:tag name="LATEXADDIN" val="\documentclass{article}&#10;\usepackage{amsmath}&#10;\pagestyle{empty}&#10;\begin{document}&#10;&#10;${\it det}(A-\lambda I)=\left| \begin{array}{c@{\quad}c@{\quad}c}&#10;0-\lambda&amp;1&amp;0\\&#10;1&amp;0-\lambda&amp;1\\&#10;0&amp;1&amp;0-\lambda\end{array}\right|=0$&#10;&#10;&#10;\end{document}"/>
  <p:tag name="IGUANATEXSIZE" val="20"/>
  <p:tag name="IGUANATEXCURSOR" val="213"/>
  <p:tag name="TRANSPARENCY" val="True"/>
  <p:tag name="FILENAME" val=""/>
  <p:tag name="INPUTTYPE" val="0"/>
  <p:tag name="LATEXENGINEID" val="0"/>
  <p:tag name="TEMPFOLDER" val="C:\Users\rzafa\temp\"/>
</p:tagLst>
</file>

<file path=ppt/tags/tag24.xml><?xml version="1.0" encoding="utf-8"?>
<p:tagLst xmlns:a="http://schemas.openxmlformats.org/drawingml/2006/main" xmlns:r="http://schemas.openxmlformats.org/officeDocument/2006/relationships" xmlns:p="http://schemas.openxmlformats.org/presentationml/2006/main">
  <p:tag name="ORIGINALHEIGHT" val="134.2332"/>
  <p:tag name="ORIGINALWIDTH" val="2658.418"/>
  <p:tag name="OUTPUTDPI" val="1200"/>
  <p:tag name="LATEXADDIN" val="\documentclass{article}&#10;\usepackage{amsmath}&#10;\pagestyle{empty}&#10;\begin{document}&#10;&#10;$(-\lambda)(\lambda^2-1)-1(-\lambda)=2\lambda - \lambda^3=\lambda(2-\lambda^2)=0$&#10;&#10;&#10;\end{document}"/>
  <p:tag name="IGUANATEXSIZE" val="20"/>
  <p:tag name="IGUANATEXCURSOR" val="162"/>
  <p:tag name="TRANSPARENCY" val="True"/>
  <p:tag name="FILENAME" val=""/>
  <p:tag name="INPUTTYPE" val="0"/>
  <p:tag name="LATEXENGINEID" val="0"/>
  <p:tag name="TEMPFOLDER" val="C:\Users\rzafa\temp\"/>
</p:tagLst>
</file>

<file path=ppt/tags/tag25.xml><?xml version="1.0" encoding="utf-8"?>
<p:tagLst xmlns:a="http://schemas.openxmlformats.org/drawingml/2006/main" xmlns:r="http://schemas.openxmlformats.org/officeDocument/2006/relationships" xmlns:p="http://schemas.openxmlformats.org/presentationml/2006/main">
  <p:tag name="ORIGINALHEIGHT" val="139.4826"/>
  <p:tag name="ORIGINALWIDTH" val="770.9036"/>
  <p:tag name="OUTPUTDPI" val="1200"/>
  <p:tag name="LATEXADDIN" val="\documentclass{article}&#10;\usepackage{amsmath}&#10;\pagestyle{empty}&#10;\begin{document}&#10;&#10;$(-\sqrt{2},0,+\sqrt{2})$&#10;&#10;&#10;\end{document}"/>
  <p:tag name="IGUANATEXSIZE" val="20"/>
  <p:tag name="IGUANATEXCURSOR" val="106"/>
  <p:tag name="TRANSPARENCY" val="True"/>
  <p:tag name="FILENAME" val=""/>
  <p:tag name="INPUTTYPE" val="0"/>
  <p:tag name="LATEXENGINEID" val="0"/>
  <p:tag name="TEMPFOLDER" val="C:\Users\rzafa\temp\"/>
</p:tagLst>
</file>

<file path=ppt/tags/tag26.xml><?xml version="1.0" encoding="utf-8"?>
<p:tagLst xmlns:a="http://schemas.openxmlformats.org/drawingml/2006/main" xmlns:r="http://schemas.openxmlformats.org/officeDocument/2006/relationships" xmlns:p="http://schemas.openxmlformats.org/presentationml/2006/main">
  <p:tag name="ORIGINALHEIGHT" val="455.943"/>
  <p:tag name="ORIGINALWIDTH" val="2557.18"/>
  <p:tag name="OUTPUTDPI" val="1200"/>
  <p:tag name="LATEXADDIN" val="\documentclass{article}&#10;\usepackage{amsmath}&#10;\pagestyle{empty}&#10;\begin{document}&#10;&#10;$\left[ \begin{array}{c@{\quad}c@{\quad}c}&#10;0-\sqrt{2}&amp;1&amp;0\\&#10;1&amp;0-\sqrt{2}&amp;1\\&#10;0&amp;1&amp;0-\sqrt{2}\end{array}\right]\left[ \begin{array}{c}&#10;u_1\\&#10;u_2\\&#10;u_3\end{array}\right]=\left[ \begin{array}{c}&#10;0\\&#10;0\\&#10;0\end{array}\right]$&#10;&#10;&#10;\end{document}"/>
  <p:tag name="IGUANATEXSIZE" val="20"/>
  <p:tag name="IGUANATEXCURSOR" val="300"/>
  <p:tag name="TRANSPARENCY" val="True"/>
  <p:tag name="FILENAME" val=""/>
  <p:tag name="INPUTTYPE" val="0"/>
  <p:tag name="LATEXENGINEID" val="0"/>
  <p:tag name="TEMPFOLDER" val="C:\Users\rzafa\temp\"/>
</p:tagLst>
</file>

<file path=ppt/tags/tag27.xml><?xml version="1.0" encoding="utf-8"?>
<p:tagLst xmlns:a="http://schemas.openxmlformats.org/drawingml/2006/main" xmlns:r="http://schemas.openxmlformats.org/officeDocument/2006/relationships" xmlns:p="http://schemas.openxmlformats.org/presentationml/2006/main">
  <p:tag name="ORIGINALHEIGHT" val="448.4439"/>
  <p:tag name="ORIGINALWIDTH" val="1439.82"/>
  <p:tag name="OUTPUTDPI" val="1200"/>
  <p:tag name="LATEXADDIN" val="\documentclass{article}&#10;\usepackage{amsmath}&#10;\pagestyle{empty}&#10;\begin{document}&#10;&#10;&#10;$\mathbf{C}_e=\left[ \begin{array}{c}&#10;u_1\\&#10;u_2\\&#10;u_3\end{array}\right]=\left[ \begin{array}{c}&#10;1/2\\&#10;\sqrt{2}/2\\&#10;1/2\end{array}\right]$&#10;&#10;\end{document}"/>
  <p:tag name="IGUANATEXSIZE" val="20"/>
  <p:tag name="IGUANATEXCURSOR" val="219"/>
  <p:tag name="TRANSPARENCY" val="True"/>
  <p:tag name="FILENAME" val=""/>
  <p:tag name="INPUTTYPE" val="0"/>
  <p:tag name="LATEXENGINEID" val="0"/>
  <p:tag name="TEMPFOLDER" val="C:\Users\rzafa\temp\"/>
</p:tagLst>
</file>

<file path=ppt/tags/tag28.xml><?xml version="1.0" encoding="utf-8"?>
<p:tagLst xmlns:a="http://schemas.openxmlformats.org/drawingml/2006/main" xmlns:r="http://schemas.openxmlformats.org/officeDocument/2006/relationships" xmlns:p="http://schemas.openxmlformats.org/presentationml/2006/main">
  <p:tag name="ORIGINALHEIGHT" val="157.4803"/>
  <p:tag name="ORIGINALWIDTH" val="2037.495"/>
  <p:tag name="OUTPUTDPI" val="1200"/>
  <p:tag name="LATEXADDIN" val="\documentclass{article}&#10;\usepackage{amsmath}&#10;\pagestyle{empty}&#10;\begin{document}&#10;&#10;$C_{\rm Katz}(v_i) = \alpha\sum_{j=1}^{\rm n}A_{j,i}C_{\rm Katz}(v_j)+\beta$&#10;&#10;&#10;\end{document}"/>
  <p:tag name="IGUANATEXSIZE" val="30"/>
  <p:tag name="IGUANATEXCURSOR" val="157"/>
  <p:tag name="TRANSPARENCY" val="True"/>
  <p:tag name="FILENAME" val=""/>
  <p:tag name="INPUTTYPE" val="0"/>
  <p:tag name="LATEXENGINEID" val="0"/>
  <p:tag name="TEMPFOLDER" val="C:\Users\rzafa\temp\"/>
</p:tagLst>
</file>

<file path=ppt/tags/tag29.xml><?xml version="1.0" encoding="utf-8"?>
<p:tagLst xmlns:a="http://schemas.openxmlformats.org/drawingml/2006/main" xmlns:r="http://schemas.openxmlformats.org/officeDocument/2006/relationships" xmlns:p="http://schemas.openxmlformats.org/presentationml/2006/main">
  <p:tag name="ORIGINALHEIGHT" val="128.2339"/>
  <p:tag name="ORIGINALWIDTH" val="1338.583"/>
  <p:tag name="OUTPUTDPI" val="1200"/>
  <p:tag name="LATEXADDIN" val="\documentclass{article}&#10;\usepackage{amsmath}&#10;\pagestyle{empty}&#10;\begin{document}&#10;&#10;$\mathbf{C}_{\rm Katz} = \alpha A^T \mathbf{C}_{\rm Katz}+\beta\mathbf{1}$&#10;&#10;&#10;\end{document}"/>
  <p:tag name="IGUANATEXSIZE" val="30"/>
  <p:tag name="IGUANATEXCURSOR" val="155"/>
  <p:tag name="TRANSPARENCY" val="True"/>
  <p:tag name="FILENAME" val=""/>
  <p:tag name="INPUTTYPE" val="0"/>
  <p:tag name="LATEXENGINEID" val="0"/>
  <p:tag name="TEMPFOLDER" val="C:\Users\rzafa\temp\"/>
</p:tagLst>
</file>

<file path=ppt/tags/tag3.xml><?xml version="1.0" encoding="utf-8"?>
<p:tagLst xmlns:a="http://schemas.openxmlformats.org/drawingml/2006/main" xmlns:r="http://schemas.openxmlformats.org/officeDocument/2006/relationships" xmlns:p="http://schemas.openxmlformats.org/presentationml/2006/main">
  <p:tag name="ORIGINALHEIGHT" val="515.9355"/>
  <p:tag name="ORIGINALWIDTH" val="2166.479"/>
  <p:tag name="OUTPUTDPI" val="1200"/>
  <p:tag name="LATEXADDIN" val="\documentclass{article}&#10;\usepackage{amsmath}&#10;\pagestyle{empty}&#10;\begin{document}&#10;&#10;&#10;\begin{eqnarray}&#10;C_d(v_i) &amp;=&amp; d^{\rm in}_i\quad\mbox{\textit{$~~~~~~~$(prestige)}}\nonumber\\&#10;C_d(v_i) &amp;=&amp; d^{\rm out}_i\quad\mbox{\textit{$~~~~~~$(gregariousness)}}\nonumber\\&#10;\label{eq:degreesumcentrality}C_d(v_i) &amp;=&amp; d^{\rm in}_i+d^{\rm out}_i\nonumber&#10;\end{eqnarray}&#10;&#10;\end{document}"/>
  <p:tag name="IGUANATEXSIZE" val="36"/>
  <p:tag name="IGUANATEXCURSOR" val="328"/>
  <p:tag name="TRANSPARENCY" val="True"/>
  <p:tag name="FILENAME" val=""/>
  <p:tag name="INPUTTYPE" val="0"/>
  <p:tag name="LATEXENGINEID" val="0"/>
  <p:tag name="TEMPFOLDER" val="C:\Users\rzafa\temp\"/>
</p:tagLst>
</file>

<file path=ppt/tags/tag30.xml><?xml version="1.0" encoding="utf-8"?>
<p:tagLst xmlns:a="http://schemas.openxmlformats.org/drawingml/2006/main" xmlns:r="http://schemas.openxmlformats.org/officeDocument/2006/relationships" xmlns:p="http://schemas.openxmlformats.org/presentationml/2006/main">
  <p:tag name="ORIGINALHEIGHT" val="157.4803"/>
  <p:tag name="ORIGINALWIDTH" val="2037.495"/>
  <p:tag name="OUTPUTDPI" val="1200"/>
  <p:tag name="LATEXADDIN" val="\documentclass{article}&#10;\usepackage{amsmath}&#10;\pagestyle{empty}&#10;\begin{document}&#10;&#10;$C_{\rm Katz}(v_i) = \alpha\sum_{j=1}^{\rm n}A_{j,i}C_{\rm Katz}(v_j)+\beta$&#10;&#10;&#10;\end{document}"/>
  <p:tag name="IGUANATEXSIZE" val="30"/>
  <p:tag name="IGUANATEXCURSOR" val="157"/>
  <p:tag name="TRANSPARENCY" val="True"/>
  <p:tag name="FILENAME" val=""/>
  <p:tag name="INPUTTYPE" val="0"/>
  <p:tag name="LATEXENGINEID" val="0"/>
  <p:tag name="TEMPFOLDER" val="C:\Users\rzafa\temp\"/>
</p:tagLst>
</file>

<file path=ppt/tags/tag31.xml><?xml version="1.0" encoding="utf-8"?>
<p:tagLst xmlns:a="http://schemas.openxmlformats.org/drawingml/2006/main" xmlns:r="http://schemas.openxmlformats.org/officeDocument/2006/relationships" xmlns:p="http://schemas.openxmlformats.org/presentationml/2006/main">
  <p:tag name="ORIGINALHEIGHT" val="134.2332"/>
  <p:tag name="ORIGINALWIDTH" val="1394.076"/>
  <p:tag name="OUTPUTDPI" val="1200"/>
  <p:tag name="LATEXADDIN" val="\documentclass{article}&#10;\usepackage{amsmath}&#10;\pagestyle{empty}&#10;\begin{document}&#10;&#10;$\mathbf{C}_{\rm Katz} = \beta(\mathbf{I}-\alpha A^T)^{-1} \cdot \mathbf{1}$&#10;&#10;&#10;\end{document}"/>
  <p:tag name="IGUANATEXSIZE" val="30"/>
  <p:tag name="IGUANATEXCURSOR" val="156"/>
  <p:tag name="TRANSPARENCY" val="True"/>
  <p:tag name="FILENAME" val=""/>
  <p:tag name="INPUTTYPE" val="0"/>
  <p:tag name="LATEXENGINEID" val="0"/>
  <p:tag name="TEMPFOLDER" val="C:\Users\rzafa\temp\"/>
</p:tagLst>
</file>

<file path=ppt/tags/tag32.xml><?xml version="1.0" encoding="utf-8"?>
<p:tagLst xmlns:a="http://schemas.openxmlformats.org/drawingml/2006/main" xmlns:r="http://schemas.openxmlformats.org/officeDocument/2006/relationships" xmlns:p="http://schemas.openxmlformats.org/presentationml/2006/main">
  <p:tag name="ORIGINALHEIGHT" val="157.4803"/>
  <p:tag name="ORIGINALWIDTH" val="2037.495"/>
  <p:tag name="OUTPUTDPI" val="1200"/>
  <p:tag name="LATEXADDIN" val="\documentclass{article}&#10;\usepackage{amsmath}&#10;\pagestyle{empty}&#10;\begin{document}&#10;&#10;$C_{\rm Katz}(v_i) = \alpha\sum_{j=1}^{\rm n}A_{j,i}C_{\rm Katz}(v_j)+\beta$&#10;&#10;&#10;\end{document}"/>
  <p:tag name="IGUANATEXSIZE" val="30"/>
  <p:tag name="IGUANATEXCURSOR" val="157"/>
  <p:tag name="TRANSPARENCY" val="True"/>
  <p:tag name="FILENAME" val=""/>
  <p:tag name="INPUTTYPE" val="0"/>
  <p:tag name="LATEXENGINEID" val="0"/>
  <p:tag name="TEMPFOLDER" val="C:\Users\rzafa\temp\"/>
</p:tagLst>
</file>

<file path=ppt/tags/tag33.xml><?xml version="1.0" encoding="utf-8"?>
<p:tagLst xmlns:a="http://schemas.openxmlformats.org/drawingml/2006/main" xmlns:r="http://schemas.openxmlformats.org/officeDocument/2006/relationships" xmlns:p="http://schemas.openxmlformats.org/presentationml/2006/main">
  <p:tag name="ORIGINALHEIGHT" val="747.6566"/>
  <p:tag name="ORIGINALWIDTH" val="1683.54"/>
  <p:tag name="OUTPUTDPI" val="1200"/>
  <p:tag name="LATEXADDIN" val="\documentclass{article}&#10;\usepackage{amsmath}&#10;\pagestyle{empty}&#10;\begin{document}&#10;&#10;&#10;$A= \left[ \begin{array}{ccccc}&#10;0&amp;1&amp;1&amp;1&amp;0\\&#10;1&amp;0&amp;1&amp;1&amp;1\\&#10;1&amp;1&amp;0&amp;1&amp;1\\&#10;1&amp;1&amp;1&amp;0&amp;0\\&#10;0&amp;1&amp;1&amp;0&amp;0\end{array}\right]=A^T$&#10;&#10;\end{document}"/>
  <p:tag name="IGUANATEXSIZE" val="30"/>
  <p:tag name="IGUANATEXCURSOR" val="194"/>
  <p:tag name="TRANSPARENCY" val="True"/>
  <p:tag name="FILENAME" val=""/>
  <p:tag name="INPUTTYPE" val="0"/>
  <p:tag name="LATEXENGINEID" val="0"/>
  <p:tag name="TEMPFOLDER" val="C:\Users\rzafa\temp\"/>
</p:tagLst>
</file>

<file path=ppt/tags/tag34.xml><?xml version="1.0" encoding="utf-8"?>
<p:tagLst xmlns:a="http://schemas.openxmlformats.org/drawingml/2006/main" xmlns:r="http://schemas.openxmlformats.org/officeDocument/2006/relationships" xmlns:p="http://schemas.openxmlformats.org/presentationml/2006/main">
  <p:tag name="ORIGINALHEIGHT" val="747.6566"/>
  <p:tag name="ORIGINALWIDTH" val="2065.242"/>
  <p:tag name="OUTPUTDPI" val="1200"/>
  <p:tag name="LATEXADDIN" val="\documentclass{article}&#10;\usepackage{amsmath}&#10;\pagestyle{empty}&#10;\begin{document}&#10;&#10;$\mathbf{C}_{Katz} = \beta(\mathbf{I}-\alpha A^T)^{-1}\cdot\mathbf{1}=\left[ \begin{array}{c}&#10;1.14\\&#10;1.31\\&#10;1.31\\&#10;1.14\\&#10;0.85\end{array}\right]$&#10;&#10;&#10;\end{document}"/>
  <p:tag name="IGUANATEXSIZE" val="20"/>
  <p:tag name="IGUANATEXCURSOR" val="226"/>
  <p:tag name="TRANSPARENCY" val="True"/>
  <p:tag name="FILENAME" val=""/>
  <p:tag name="INPUTTYPE" val="0"/>
  <p:tag name="LATEXENGINEID" val="0"/>
  <p:tag name="TEMPFOLDER" val="C:\Users\rzafa\temp\"/>
</p:tagLst>
</file>

<file path=ppt/tags/tag35.xml><?xml version="1.0" encoding="utf-8"?>
<p:tagLst xmlns:a="http://schemas.openxmlformats.org/drawingml/2006/main" xmlns:r="http://schemas.openxmlformats.org/officeDocument/2006/relationships" xmlns:p="http://schemas.openxmlformats.org/presentationml/2006/main">
  <p:tag name="ORIGINALHEIGHT" val="215.2231"/>
  <p:tag name="ORIGINALWIDTH" val="1694.038"/>
  <p:tag name="OUTPUTDPI" val="1200"/>
  <p:tag name="LATEXADDIN" val="\documentclass{article}&#10;\usepackage{amsmath}&#10;\pagestyle{empty}&#10;\begin{document}&#10;&#10;&#10;$C_{p}(v_i) = \alpha\sum_{j=1}^{n}A_{j,i} \frac{ C_{p}(v_j) }{d_j^{\rm out}}+\beta$&#10;&#10;\end{document}"/>
  <p:tag name="IGUANATEXSIZE" val="30"/>
  <p:tag name="IGUANATEXCURSOR" val="165"/>
  <p:tag name="TRANSPARENCY" val="True"/>
  <p:tag name="FILENAME" val=""/>
  <p:tag name="INPUTTYPE" val="0"/>
  <p:tag name="LATEXENGINEID" val="0"/>
  <p:tag name="TEMPFOLDER" val="C:\Users\rzafa\temp\"/>
</p:tagLst>
</file>

<file path=ppt/tags/tag36.xml><?xml version="1.0" encoding="utf-8"?>
<p:tagLst xmlns:a="http://schemas.openxmlformats.org/drawingml/2006/main" xmlns:r="http://schemas.openxmlformats.org/officeDocument/2006/relationships" xmlns:p="http://schemas.openxmlformats.org/presentationml/2006/main">
  <p:tag name="ORIGINALHEIGHT" val="139.4826"/>
  <p:tag name="ORIGINALWIDTH" val="1262.842"/>
  <p:tag name="OUTPUTDPI" val="1200"/>
  <p:tag name="LATEXADDIN" val="\documentclass{article}&#10;\usepackage{amsmath}&#10;\pagestyle{empty}&#10;\begin{document}&#10;&#10;&#10;$\mathbf{C}_{p}=\alpha A^T D^{-1} \mathbf{C}_{p} + \beta \mathbf{1}$&#10;&#10;\end{document}"/>
  <p:tag name="IGUANATEXSIZE" val="30"/>
  <p:tag name="IGUANATEXCURSOR" val="150"/>
  <p:tag name="TRANSPARENCY" val="True"/>
  <p:tag name="FILENAME" val=""/>
  <p:tag name="INPUTTYPE" val="0"/>
  <p:tag name="LATEXENGINEID" val="0"/>
  <p:tag name="TEMPFOLDER" val="C:\Users\rzafa\temp\"/>
</p:tagLst>
</file>

<file path=ppt/tags/tag37.xml><?xml version="1.0" encoding="utf-8"?>
<p:tagLst xmlns:a="http://schemas.openxmlformats.org/drawingml/2006/main" xmlns:r="http://schemas.openxmlformats.org/officeDocument/2006/relationships" xmlns:p="http://schemas.openxmlformats.org/presentationml/2006/main">
  <p:tag name="ORIGINALHEIGHT" val="130.4837"/>
  <p:tag name="ORIGINALWIDTH" val="1562.055"/>
  <p:tag name="OUTPUTDPI" val="1200"/>
  <p:tag name="LATEXADDIN" val="\documentclass{article}&#10;\usepackage{amsmath}&#10;\pagestyle{empty}&#10;\begin{document}&#10;&#10;&#10;$D = {\it diag}(d_1^{\rm out},d_2^{\rm out},\dots,d_n^{\rm out})$&#10;&#10;\end{document}"/>
  <p:tag name="IGUANATEXSIZE" val="20"/>
  <p:tag name="IGUANATEXCURSOR" val="147"/>
  <p:tag name="TRANSPARENCY" val="True"/>
  <p:tag name="FILENAME" val=""/>
  <p:tag name="INPUTTYPE" val="0"/>
  <p:tag name="LATEXENGINEID" val="0"/>
  <p:tag name="TEMPFOLDER" val="C:\Users\rzafa\temp\"/>
</p:tagLst>
</file>

<file path=ppt/tags/tag38.xml><?xml version="1.0" encoding="utf-8"?>
<p:tagLst xmlns:a="http://schemas.openxmlformats.org/drawingml/2006/main" xmlns:r="http://schemas.openxmlformats.org/officeDocument/2006/relationships" xmlns:p="http://schemas.openxmlformats.org/presentationml/2006/main">
  <p:tag name="ORIGINALHEIGHT" val="149.9813"/>
  <p:tag name="ORIGINALWIDTH" val="435.6955"/>
  <p:tag name="OUTPUTDPI" val="1200"/>
  <p:tag name="LATEXADDIN" val="\documentclass{article}&#10;\usepackage{amsmath}&#10;\pagestyle{empty}&#10;\begin{document}&#10;&#10;&#10;$d_j^{out} &gt; 0$&#10;&#10;\end{document}"/>
  <p:tag name="IGUANATEXSIZE" val="20"/>
  <p:tag name="IGUANATEXCURSOR" val="97"/>
  <p:tag name="TRANSPARENCY" val="True"/>
  <p:tag name="FILENAME" val=""/>
  <p:tag name="INPUTTYPE" val="0"/>
  <p:tag name="LATEXENGINEID" val="0"/>
  <p:tag name="TEMPFOLDER" val="C:\Users\rzafa\temp\"/>
</p:tagLst>
</file>

<file path=ppt/tags/tag39.xml><?xml version="1.0" encoding="utf-8"?>
<p:tagLst xmlns:a="http://schemas.openxmlformats.org/drawingml/2006/main" xmlns:r="http://schemas.openxmlformats.org/officeDocument/2006/relationships" xmlns:p="http://schemas.openxmlformats.org/presentationml/2006/main">
  <p:tag name="ORIGINALHEIGHT" val="139.4826"/>
  <p:tag name="ORIGINALWIDTH" val="1476.565"/>
  <p:tag name="OUTPUTDPI" val="1200"/>
  <p:tag name="LATEXADDIN" val="\documentclass{article}&#10;\usepackage{amsmath}&#10;\pagestyle{empty}&#10;\begin{document}&#10;&#10;$\mathbf{C}_{p}=\beta(\mathbf{I}-\alpha A^T D^{-1} )^{-1} \cdot \mathbf{1}$&#10;&#10;&#10;&#10;\end{document}"/>
  <p:tag name="IGUANATEXSIZE" val="30"/>
  <p:tag name="IGUANATEXCURSOR" val="156"/>
  <p:tag name="TRANSPARENCY" val="True"/>
  <p:tag name="FILENAME" val=""/>
  <p:tag name="INPUTTYPE" val="0"/>
  <p:tag name="LATEXENGINEID" val="0"/>
  <p:tag name="TEMPFOLDER" val="C:\Users\rzafa\temp\"/>
</p:tagLst>
</file>

<file path=ppt/tags/tag4.xml><?xml version="1.0" encoding="utf-8"?>
<p:tagLst xmlns:a="http://schemas.openxmlformats.org/drawingml/2006/main" xmlns:r="http://schemas.openxmlformats.org/officeDocument/2006/relationships" xmlns:p="http://schemas.openxmlformats.org/presentationml/2006/main">
  <p:tag name="ORIGINALHEIGHT" val="154.4807"/>
  <p:tag name="ORIGINALWIDTH" val="891.6385"/>
  <p:tag name="OUTPUTDPI" val="1200"/>
  <p:tag name="LATEXADDIN" val="\documentclass{article}&#10;\usepackage{amsmath}&#10;\pagestyle{empty}&#10;\begin{document}&#10;&#10;&#10;$C_d^{\rm norm}(v_i) = \frac{d_i}{n-1}$&#10;&#10;\end{document}"/>
  <p:tag name="IGUANATEXSIZE" val="30"/>
  <p:tag name="IGUANATEXCURSOR" val="121"/>
  <p:tag name="TRANSPARENCY" val="True"/>
  <p:tag name="FILENAME" val=""/>
  <p:tag name="INPUTTYPE" val="0"/>
  <p:tag name="LATEXENGINEID" val="0"/>
  <p:tag name="TEMPFOLDER" val="C:\Users\rzafa\temp\"/>
</p:tagLst>
</file>

<file path=ppt/tags/tag40.xml><?xml version="1.0" encoding="utf-8"?>
<p:tagLst xmlns:a="http://schemas.openxmlformats.org/drawingml/2006/main" xmlns:r="http://schemas.openxmlformats.org/officeDocument/2006/relationships" xmlns:p="http://schemas.openxmlformats.org/presentationml/2006/main">
  <p:tag name="ORIGINALHEIGHT" val="747.6566"/>
  <p:tag name="ORIGINALWIDTH" val="1315.336"/>
  <p:tag name="OUTPUTDPI" val="1200"/>
  <p:tag name="LATEXADDIN" val="\documentclass{article}&#10;\usepackage{amsmath}&#10;\pagestyle{empty}&#10;\begin{document}&#10;&#10;&#10;$A= \left[ \begin{array}{ccccc}&#10;0&amp;1&amp;0&amp;1&amp;1\\&#10;1&amp;0&amp;1&amp;0&amp;1\\&#10;0&amp;1&amp;0&amp;1&amp;1\\&#10;1&amp;0&amp;1&amp;0&amp;0\\&#10;1&amp;1&amp;1&amp;0&amp;0\end{array}\right]$&#10;&#10;\end{document}"/>
  <p:tag name="IGUANATEXSIZE" val="20"/>
  <p:tag name="IGUANATEXCURSOR" val="190"/>
  <p:tag name="TRANSPARENCY" val="True"/>
  <p:tag name="FILENAME" val=""/>
  <p:tag name="INPUTTYPE" val="0"/>
  <p:tag name="LATEXENGINEID" val="0"/>
  <p:tag name="TEMPFOLDER" val="C:\Users\rzafa\temp\"/>
</p:tagLst>
</file>

<file path=ppt/tags/tag41.xml><?xml version="1.0" encoding="utf-8"?>
<p:tagLst xmlns:a="http://schemas.openxmlformats.org/drawingml/2006/main" xmlns:r="http://schemas.openxmlformats.org/officeDocument/2006/relationships" xmlns:p="http://schemas.openxmlformats.org/presentationml/2006/main">
  <p:tag name="ORIGINALHEIGHT" val="747.6566"/>
  <p:tag name="ORIGINALWIDTH" val="2124.484"/>
  <p:tag name="OUTPUTDPI" val="1200"/>
  <p:tag name="LATEXADDIN" val="\documentclass{article}&#10;\usepackage{amsmath}&#10;\pagestyle{empty}&#10;\begin{document}&#10;&#10;&#10;$\mathbf{C}_{p} = \beta(\mathbf{I}-\alpha A^T D^{-1})^{-1} \cdot \mathbf{1}=\left[ \begin{array}{c}&#10;2.14\\&#10;2.13\\&#10;2.14\\&#10;1.45\\&#10;2.13\end{array}\right]$&#10;&#10;\end{document}"/>
  <p:tag name="IGUANATEXSIZE" val="30"/>
  <p:tag name="IGUANATEXCURSOR" val="233"/>
  <p:tag name="TRANSPARENCY" val="True"/>
  <p:tag name="FILENAME" val=""/>
  <p:tag name="INPUTTYPE" val="0"/>
  <p:tag name="LATEXENGINEID" val="0"/>
  <p:tag name="TEMPFOLDER" val="C:\Users\rzafa\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82.2272"/>
  <p:tag name="ORIGINALWIDTH" val="1305.587"/>
  <p:tag name="OUTPUTDPI" val="1200"/>
  <p:tag name="LATEXADDIN" val="\documentclass{article}&#10;\usepackage{amsmath}&#10;\pagestyle{empty}&#10;\begin{document}&#10;&#10;&#10;$C_b(v_i)=\sum_{s\neq t\neq v_i}\frac{\sigma_{st}(v_i)}{\sigma_{st}}$&#10;&#10;\end{document}"/>
  <p:tag name="IGUANATEXSIZE" val="40"/>
  <p:tag name="IGUANATEXCURSOR" val="150"/>
  <p:tag name="TRANSPARENCY" val="True"/>
  <p:tag name="FILENAME" val=""/>
  <p:tag name="INPUTTYPE" val="0"/>
  <p:tag name="LATEXENGINEID" val="0"/>
  <p:tag name="TEMPFOLDER" val="C:\Users\rzafa\temp\"/>
</p:tagLst>
</file>

<file path=ppt/tags/tag43.xml><?xml version="1.0" encoding="utf-8"?>
<p:tagLst xmlns:a="http://schemas.openxmlformats.org/drawingml/2006/main" xmlns:r="http://schemas.openxmlformats.org/officeDocument/2006/relationships" xmlns:p="http://schemas.openxmlformats.org/presentationml/2006/main">
  <p:tag name="ORIGINALHEIGHT" val="72.74094"/>
  <p:tag name="ORIGINALWIDTH" val="147.7315"/>
  <p:tag name="OUTPUTDPI" val="1200"/>
  <p:tag name="LATEXADDIN" val="\documentclass{article}&#10;\usepackage{amsmath}&#10;\pagestyle{empty}&#10;\begin{document}&#10;&#10;$\sigma_{st}$&#10;&#10;&#10;\end{document}"/>
  <p:tag name="IGUANATEXSIZE" val="26"/>
  <p:tag name="IGUANATEXCURSOR" val="94"/>
  <p:tag name="TRANSPARENCY" val="True"/>
  <p:tag name="FILENAME" val=""/>
  <p:tag name="INPUTTYPE" val="0"/>
  <p:tag name="LATEXENGINEID" val="0"/>
  <p:tag name="TEMPFOLDER" val="C:\Users\rzafa\temp\"/>
</p:tagLst>
</file>

<file path=ppt/tags/tag44.xml><?xml version="1.0" encoding="utf-8"?>
<p:tagLst xmlns:a="http://schemas.openxmlformats.org/drawingml/2006/main" xmlns:r="http://schemas.openxmlformats.org/officeDocument/2006/relationships" xmlns:p="http://schemas.openxmlformats.org/presentationml/2006/main">
  <p:tag name="ORIGINALHEIGHT" val="123.7346"/>
  <p:tag name="ORIGINALWIDTH" val="343.4571"/>
  <p:tag name="OUTPUTDPI" val="1200"/>
  <p:tag name="LATEXADDIN" val="\documentclass{article}&#10;\usepackage{amsmath}&#10;\pagestyle{empty}&#10;\begin{document}&#10;&#10;$\sigma_{st}(v_i)$&#10;&#10;&#10;\end{document}"/>
  <p:tag name="IGUANATEXSIZE" val="26"/>
  <p:tag name="IGUANATEXCURSOR" val="98"/>
  <p:tag name="TRANSPARENCY" val="True"/>
  <p:tag name="FILENAME" val=""/>
  <p:tag name="INPUTTYPE" val="0"/>
  <p:tag name="LATEXENGINEID" val="0"/>
  <p:tag name="TEMPFOLDER" val="C:\Users\rzafa\temp\"/>
</p:tagLst>
</file>

<file path=ppt/tags/tag45.xml><?xml version="1.0" encoding="utf-8"?>
<p:tagLst xmlns:a="http://schemas.openxmlformats.org/drawingml/2006/main" xmlns:r="http://schemas.openxmlformats.org/officeDocument/2006/relationships" xmlns:p="http://schemas.openxmlformats.org/presentationml/2006/main">
  <p:tag name="ORIGINALHEIGHT" val="182.2272"/>
  <p:tag name="ORIGINALWIDTH" val="1305.587"/>
  <p:tag name="OUTPUTDPI" val="1200"/>
  <p:tag name="LATEXADDIN" val="\documentclass{article}&#10;\usepackage{amsmath}&#10;\pagestyle{empty}&#10;\begin{document}&#10;&#10;&#10;$C_b(v_i)=\sum_{s\neq t\neq v_i}\frac{\sigma_{st}(v_i)}{\sigma_{st}} $&#10;&#10;&#10;\end{document}"/>
  <p:tag name="IGUANATEXSIZE" val="28"/>
  <p:tag name="IGUANATEXCURSOR" val="152"/>
  <p:tag name="TRANSPARENCY" val="True"/>
  <p:tag name="FILENAME" val=""/>
  <p:tag name="INPUTTYPE" val="0"/>
  <p:tag name="LATEXENGINEID" val="0"/>
  <p:tag name="TEMPFOLDER" val="C:\Users\rzafa\temp\"/>
</p:tagLst>
</file>

<file path=ppt/tags/tag46.xml><?xml version="1.0" encoding="utf-8"?>
<p:tagLst xmlns:a="http://schemas.openxmlformats.org/drawingml/2006/main" xmlns:r="http://schemas.openxmlformats.org/officeDocument/2006/relationships" xmlns:p="http://schemas.openxmlformats.org/presentationml/2006/main">
  <p:tag name="ORIGINALHEIGHT" val="169.4788"/>
  <p:tag name="ORIGINALWIDTH" val="2128.984"/>
  <p:tag name="OUTPUTDPI" val="1200"/>
  <p:tag name="LATEXADDIN" val="\documentclass{article}&#10;\usepackage{amsmath}&#10;\pagestyle{empty}&#10;\begin{document}&#10;&#10;&#10;$= \sum_{s\neq t\neq v_i} 1=2 {n-1 \choose 2}=(n-1)(n-2)$&#10;&#10;\end{document}"/>
  <p:tag name="IGUANATEXSIZE" val="28"/>
  <p:tag name="IGUANATEXCURSOR" val="139"/>
  <p:tag name="TRANSPARENCY" val="True"/>
  <p:tag name="FILENAME" val=""/>
  <p:tag name="INPUTTYPE" val="0"/>
  <p:tag name="LATEXENGINEID" val="0"/>
  <p:tag name="TEMPFOLDER" val="C:\Users\rzafa\temp\"/>
</p:tagLst>
</file>

<file path=ppt/tags/tag47.xml><?xml version="1.0" encoding="utf-8"?>
<p:tagLst xmlns:a="http://schemas.openxmlformats.org/drawingml/2006/main" xmlns:r="http://schemas.openxmlformats.org/officeDocument/2006/relationships" xmlns:p="http://schemas.openxmlformats.org/presentationml/2006/main">
  <p:tag name="ORIGINALHEIGHT" val="226.4716"/>
  <p:tag name="ORIGINALWIDTH" val="1013.873"/>
  <p:tag name="OUTPUTDPI" val="1200"/>
  <p:tag name="LATEXADDIN" val="\documentclass{article}&#10;\usepackage{amsmath}&#10;\pagestyle{empty}&#10;\begin{document}&#10;&#10;$C_b^{\rm norm}(v_i)=\frac{C_b(v_i)}{2{n-1 \choose 2}}$&#10;&#10;&#10;\end{document}"/>
  <p:tag name="IGUANATEXSIZE" val="30"/>
  <p:tag name="IGUANATEXCURSOR" val="136"/>
  <p:tag name="TRANSPARENCY" val="True"/>
  <p:tag name="FILENAME" val=""/>
  <p:tag name="INPUTTYPE" val="0"/>
  <p:tag name="LATEXENGINEID" val="0"/>
  <p:tag name="TEMPFOLDER" val="C:\Users\rzafa\temp\"/>
</p:tagLst>
</file>

<file path=ppt/tags/tag48.xml><?xml version="1.0" encoding="utf-8"?>
<p:tagLst xmlns:a="http://schemas.openxmlformats.org/drawingml/2006/main" xmlns:r="http://schemas.openxmlformats.org/officeDocument/2006/relationships" xmlns:p="http://schemas.openxmlformats.org/presentationml/2006/main">
  <p:tag name="ORIGINALHEIGHT" val="182.2272"/>
  <p:tag name="ORIGINALWIDTH" val="541.4323"/>
  <p:tag name="OUTPUTDPI" val="1200"/>
  <p:tag name="LATEXADDIN" val="\documentclass{article}&#10;\usepackage{amsmath}&#10;\pagestyle{empty}&#10;\begin{document}&#10;&#10;$\frac{\sigma_{st}(v_i)}{\sigma_{st}} =1$&#10;&#10;&#10;\end{document}"/>
  <p:tag name="IGUANATEXSIZE" val="30"/>
  <p:tag name="IGUANATEXCURSOR" val="122"/>
  <p:tag name="TRANSPARENCY" val="True"/>
  <p:tag name="FILENAME" val=""/>
  <p:tag name="INPUTTYPE" val="0"/>
  <p:tag name="LATEXENGINEID" val="0"/>
  <p:tag name="TEMPFOLDER" val="C:\Users\rzafa\temp\"/>
</p:tagLst>
</file>

<file path=ppt/tags/tag49.xml><?xml version="1.0" encoding="utf-8"?>
<p:tagLst xmlns:a="http://schemas.openxmlformats.org/drawingml/2006/main" xmlns:r="http://schemas.openxmlformats.org/officeDocument/2006/relationships" xmlns:p="http://schemas.openxmlformats.org/presentationml/2006/main">
  <p:tag name="ORIGINALHEIGHT" val="1742.032"/>
  <p:tag name="ORIGINALWIDTH" val="4284.964"/>
  <p:tag name="OUTPUTDPI" val="1200"/>
  <p:tag name="LATEXADDIN" val="\documentclass{article}&#10;\usepackage{amsmath}&#10;\pagestyle{empty}&#10;\begin{document}&#10;&#10;&#10;\begin{eqnarray}&#10;&amp;&amp;\hspace*{-10pt}\selectfont\fontsize{10}{11}{\mbox{$C_b(v_2)  =  2\times (\underbrace{(1 / 1)}_{s=v_1, t=v_3} + \underbrace{(1 / 1)}_{s=v_1, t=v_4} + \underbrace{(2 / 2)}_{s=v_1, t=v_5} + \underbrace{(1 / 2)}_{s=v_3, t=v_4} + \underbrace{0}_{s=v_3, t=v_5} + \underbrace{0}_{s=v_4, t=v_5}) $}}\nonumber\\&#10;&amp;&amp;\hspace*{9pt}\quad =  2 \times 3.5 = 7,\nonumber\\&#10;&amp;&amp;\hspace*{-10pt}\selectfont\fontsize{10}{11}{\mbox{$C_b(v_3)  =  2 \times (\underbrace{0}_{s=v_1, t=v_2} + \underbrace{0}_{s=v_1, t=v_4} + \underbrace{(1 / 2)}_{s=v_1, t=v_5} + \underbrace{0}_{s=v_2, t=v_4} + \underbrace{(1 / 2)}_{s=v_2, t=v_5} + \underbrace{0}_{s=v_4, t=v_5})$}}\nonumber\\&#10;&amp;&amp;\hspace*{9pt}\quad =  2 \times 1.0 = 2,\nonumber\\&#10;&amp;&amp;\hspace*{-10pt}\selectfont\fontsize{10}{11}{\mbox{$ C_b(v_4) =  C_b(v_3) = 2 \times 1.0=2,$}}\nonumber\\&#10;&amp;&amp;\hspace*{-10pt}\selectfont\fontsize{10}{11}{\mbox{$C_b(v_5)=  2 \times (\underbrace{0}_{s=v_1,t=v_2} + \underbrace{0}_{s=v_1,t=v_3} + \underbrace{0}_{s=v_1,t=v_4} + \underbrace{0}_{s=v_2,t=v_3} + \underbrace{0}_{s=v_2,t=v_4} + \underbrace{(1 / 2)}_{s=v_3,t=v_4})$}}\nonumber\\&#10;&amp;&amp;\hspace*{9pt}\quad = 2 \times 0.5=1\nonumber,&#10;\end{eqnarray}&#10;&#10;\end{document}"/>
  <p:tag name="IGUANATEXSIZE" val="20"/>
  <p:tag name="IGUANATEXCURSOR" val="907"/>
  <p:tag name="TRANSPARENCY" val="True"/>
  <p:tag name="FILENAME" val=""/>
  <p:tag name="INPUTTYPE" val="0"/>
  <p:tag name="LATEXENGINEID" val="0"/>
  <p:tag name="TEMPFOLDER" val="C:\Users\rzafa\temp\"/>
</p:tagLst>
</file>

<file path=ppt/tags/tag5.xml><?xml version="1.0" encoding="utf-8"?>
<p:tagLst xmlns:a="http://schemas.openxmlformats.org/drawingml/2006/main" xmlns:r="http://schemas.openxmlformats.org/officeDocument/2006/relationships" xmlns:p="http://schemas.openxmlformats.org/presentationml/2006/main">
  <p:tag name="ORIGINALHEIGHT" val="179.2276"/>
  <p:tag name="ORIGINALWIDTH" val="1007.124"/>
  <p:tag name="OUTPUTDPI" val="1200"/>
  <p:tag name="LATEXADDIN" val="\documentclass{article}&#10;\usepackage{amsmath}&#10;\pagestyle{empty}&#10;\begin{document}&#10;&#10;$C_d^{\rm max}(v_i) = \frac{d_i}{\max_j d_j}$&#10;&#10;&#10;\end{document}"/>
  <p:tag name="IGUANATEXSIZE" val="30"/>
  <p:tag name="IGUANATEXCURSOR" val="91"/>
  <p:tag name="TRANSPARENCY" val="True"/>
  <p:tag name="FILENAME" val=""/>
  <p:tag name="INPUTTYPE" val="0"/>
  <p:tag name="LATEXENGINEID" val="0"/>
  <p:tag name="TEMPFOLDER" val="C:\Users\rzafa\temp\"/>
</p:tagLst>
</file>

<file path=ppt/tags/tag50.xml><?xml version="1.0" encoding="utf-8"?>
<p:tagLst xmlns:a="http://schemas.openxmlformats.org/drawingml/2006/main" xmlns:r="http://schemas.openxmlformats.org/officeDocument/2006/relationships" xmlns:p="http://schemas.openxmlformats.org/presentationml/2006/main">
  <p:tag name="ORIGINALHEIGHT" val="182.2272"/>
  <p:tag name="ORIGINALWIDTH" val="2152.231"/>
  <p:tag name="OUTPUTDPI" val="1200"/>
  <p:tag name="LATEXADDIN" val="\documentclass{article}&#10;\usepackage{amsmath}&#10;\pagestyle{empty}&#10;\begin{document}&#10;&#10;&#10;$C_b(v_i)=\sum_{s\neq t\neq v_i}\frac{\sigma_{st}(v_i)}{\sigma_{st}}= \sum_{s\neq v_i} \delta_s(v_i) $&#10;&#10;&#10;\end{document}"/>
  <p:tag name="IGUANATEXSIZE" val="28"/>
  <p:tag name="IGUANATEXCURSOR" val="168"/>
  <p:tag name="TRANSPARENCY" val="True"/>
  <p:tag name="FILENAME" val=""/>
  <p:tag name="INPUTTYPE" val="0"/>
  <p:tag name="LATEXENGINEID" val="0"/>
  <p:tag name="TEMPFOLDER" val="C:\Users\rzafa\temp\"/>
</p:tagLst>
</file>

<file path=ppt/tags/tag51.xml><?xml version="1.0" encoding="utf-8"?>
<p:tagLst xmlns:a="http://schemas.openxmlformats.org/drawingml/2006/main" xmlns:r="http://schemas.openxmlformats.org/officeDocument/2006/relationships" xmlns:p="http://schemas.openxmlformats.org/presentationml/2006/main">
  <p:tag name="ORIGINALHEIGHT" val="182.2272"/>
  <p:tag name="ORIGINALWIDTH" val="1153.356"/>
  <p:tag name="OUTPUTDPI" val="1200"/>
  <p:tag name="LATEXADDIN" val="\documentclass{article}&#10;\usepackage{amsmath}&#10;\pagestyle{empty}&#10;\begin{document}&#10;&#10;&#10;$\delta_s(v_i)=\sum_{t\neq v_i}\frac{\sigma_{st}(v_i)}{\sigma_{st}}$&#10;&#10;&#10;\end{document}"/>
  <p:tag name="IGUANATEXSIZE" val="28"/>
  <p:tag name="IGUANATEXCURSOR" val="149"/>
  <p:tag name="TRANSPARENCY" val="True"/>
  <p:tag name="FILENAME" val=""/>
  <p:tag name="INPUTTYPE" val="0"/>
  <p:tag name="LATEXENGINEID" val="0"/>
  <p:tag name="TEMPFOLDER" val="C:\Users\rzafa\temp\"/>
</p:tagLst>
</file>

<file path=ppt/tags/tag52.xml><?xml version="1.0" encoding="utf-8"?>
<p:tagLst xmlns:a="http://schemas.openxmlformats.org/drawingml/2006/main" xmlns:r="http://schemas.openxmlformats.org/officeDocument/2006/relationships" xmlns:p="http://schemas.openxmlformats.org/presentationml/2006/main">
  <p:tag name="ORIGINALHEIGHT" val="167.979"/>
  <p:tag name="ORIGINALWIDTH" val="2176.228"/>
  <p:tag name="OUTPUTDPI" val="1200"/>
  <p:tag name="LATEXADDIN" val="\documentclass{article}&#10;\usepackage{amsmath}&#10;\pagestyle{empty}&#10;\begin{document}&#10;&#10;$\delta_{s}(v_i) = \sum_{w \colon v_i \in pred(s,w)} \frac{\sigma_{sv_i}}{\sigma_{sw}}(1 + \delta_{s}(w))$&#10;&#10;&#10;\end{document}"/>
  <p:tag name="IGUANATEXSIZE" val="28"/>
  <p:tag name="IGUANATEXCURSOR" val="152"/>
  <p:tag name="TRANSPARENCY" val="True"/>
  <p:tag name="FILENAME" val=""/>
  <p:tag name="INPUTTYPE" val="0"/>
  <p:tag name="LATEXENGINEID" val="0"/>
  <p:tag name="TEMPFOLDER" val="C:\Users\rzafa\temp\"/>
</p:tagLst>
</file>

<file path=ppt/tags/tag53.xml><?xml version="1.0" encoding="utf-8"?>
<p:tagLst xmlns:a="http://schemas.openxmlformats.org/drawingml/2006/main" xmlns:r="http://schemas.openxmlformats.org/officeDocument/2006/relationships" xmlns:p="http://schemas.openxmlformats.org/presentationml/2006/main">
  <p:tag name="ORIGINALHEIGHT" val="167.979"/>
  <p:tag name="ORIGINALWIDTH" val="2176.228"/>
  <p:tag name="OUTPUTDPI" val="1200"/>
  <p:tag name="LATEXADDIN" val="\documentclass{article}&#10;\usepackage{amsmath}&#10;\pagestyle{empty}&#10;\begin{document}&#10;&#10;$\delta_{s}(v_i) = \sum_{w \colon v_i \in pred(s,w)} \frac{\sigma_{sv_i}}{\sigma_{sw}}(1 + \delta_{s}(w))$&#10;&#10;&#10;\end{document}"/>
  <p:tag name="IGUANATEXSIZE" val="28"/>
  <p:tag name="IGUANATEXCURSOR" val="152"/>
  <p:tag name="TRANSPARENCY" val="True"/>
  <p:tag name="FILENAME" val=""/>
  <p:tag name="INPUTTYPE" val="0"/>
  <p:tag name="LATEXENGINEID" val="0"/>
  <p:tag name="TEMPFOLDER" val="C:\Users\rzafa\temp\"/>
</p:tagLst>
</file>

<file path=ppt/tags/tag54.xml><?xml version="1.0" encoding="utf-8"?>
<p:tagLst xmlns:a="http://schemas.openxmlformats.org/drawingml/2006/main" xmlns:r="http://schemas.openxmlformats.org/officeDocument/2006/relationships" xmlns:p="http://schemas.openxmlformats.org/presentationml/2006/main">
  <p:tag name="ORIGINALHEIGHT" val="189.7263"/>
  <p:tag name="ORIGINALWIDTH" val="635.9205"/>
  <p:tag name="OUTPUTDPI" val="1200"/>
  <p:tag name="LATEXADDIN" val="\documentclass{article}&#10;\usepackage{amsmath}&#10;\pagestyle{empty}&#10;\begin{document}&#10;&#10;&#10;$C_c(v_i) = \frac{1}{\bar{l}_{v_i}}$&#10;&#10;\end{document}"/>
  <p:tag name="IGUANATEXSIZE" val="40"/>
  <p:tag name="IGUANATEXCURSOR" val="117"/>
  <p:tag name="TRANSPARENCY" val="True"/>
  <p:tag name="FILENAME" val=""/>
  <p:tag name="INPUTTYPE" val="0"/>
  <p:tag name="LATEXENGINEID" val="0"/>
  <p:tag name="TEMPFOLDER" val="C:\Users\rzafa\temp\"/>
</p:tagLst>
</file>

<file path=ppt/tags/tag55.xml><?xml version="1.0" encoding="utf-8"?>
<p:tagLst xmlns:a="http://schemas.openxmlformats.org/drawingml/2006/main" xmlns:r="http://schemas.openxmlformats.org/officeDocument/2006/relationships" xmlns:p="http://schemas.openxmlformats.org/presentationml/2006/main">
  <p:tag name="ORIGINALHEIGHT" val="169.4788"/>
  <p:tag name="ORIGINALWIDTH" val="1093.363"/>
  <p:tag name="OUTPUTDPI" val="1200"/>
  <p:tag name="LATEXADDIN" val="\documentclass{article}&#10;\usepackage{amsmath}&#10;\pagestyle{empty}&#10;\begin{document}&#10;&#10;&#10;$\bar{l}_{v_i}=\frac{1}{n-1}\sum_{v_j\neq v_i}{l}_{i,j}$&#10;&#10;\end{document}"/>
  <p:tag name="IGUANATEXSIZE" val="40"/>
  <p:tag name="IGUANATEXCURSOR" val="138"/>
  <p:tag name="TRANSPARENCY" val="True"/>
  <p:tag name="FILENAME" val=""/>
  <p:tag name="INPUTTYPE" val="0"/>
  <p:tag name="LATEXENGINEID" val="0"/>
  <p:tag name="TEMPFOLDER" val="C:\Users\rzafa\temp\"/>
</p:tagLst>
</file>

<file path=ppt/tags/tag56.xml><?xml version="1.0" encoding="utf-8"?>
<p:tagLst xmlns:a="http://schemas.openxmlformats.org/drawingml/2006/main" xmlns:r="http://schemas.openxmlformats.org/officeDocument/2006/relationships" xmlns:p="http://schemas.openxmlformats.org/presentationml/2006/main">
  <p:tag name="ORIGINALHEIGHT" val="683.9145"/>
  <p:tag name="ORIGINALWIDTH" val="2937.383"/>
  <p:tag name="OUTPUTDPI" val="1200"/>
  <p:tag name="LATEXADDIN" val="\documentclass{article}&#10;\usepackage{amsmath}&#10;\pagestyle{empty}&#10;\begin{document}&#10;&#10;\begin{eqnarray}&#10;        &amp; C_c(v_1) &amp; = 1~/~(~(1 + 2 + 2 + 3) / 4~) = 0.5,\nonumber\\&#10;        &amp; C_c(v_2) &amp; = 1~/~(~(1 + 1 + 1 + 2) / 4~) = 0.8,\nonumber\\&#10;C_c(v_3)= &amp; C_b(v_4) &amp; = 1~/~(~(1 + 1 + 2 + 2) / 4~) = 0.66,\nonumber\\&#10;        &amp; C_c(v_5) &amp; = 1~/~(~(1 + 1 + 2 + 3) / 4~) = 0.57\nonumber.&#10;\end{eqnarray}&#10;&#10;&#10;\end{document}"/>
  <p:tag name="IGUANATEXSIZE" val="26"/>
  <p:tag name="IGUANATEXCURSOR" val="374"/>
  <p:tag name="TRANSPARENCY" val="True"/>
  <p:tag name="FILENAME" val=""/>
  <p:tag name="INPUTTYPE" val="0"/>
  <p:tag name="LATEXENGINEID" val="0"/>
  <p:tag name="TEMPFOLDER" val="C:\Users\rzafa\temp\"/>
</p:tagLst>
</file>

<file path=ppt/tags/tag57.xml><?xml version="1.0" encoding="utf-8"?>
<p:tagLst xmlns:a="http://schemas.openxmlformats.org/drawingml/2006/main" xmlns:r="http://schemas.openxmlformats.org/officeDocument/2006/relationships" xmlns:p="http://schemas.openxmlformats.org/presentationml/2006/main">
  <p:tag name="ORIGINALHEIGHT" val="137.9828"/>
  <p:tag name="ORIGINALWIDTH" val="2846.644"/>
  <p:tag name="OUTPUTDPI" val="1200"/>
  <p:tag name="LATEXADDIN" val="\documentclass{article}&#10;\usepackage{amsmath}&#10;\pagestyle{empty}&#10;\begin{document}&#10;&#10;$C^{\rm group}_d(S)=|\{v_i \in V-S| v_i \mbox{ is connected to } v_j \in S \}|$&#10;&#10;&#10;\end{document}"/>
  <p:tag name="IGUANATEXSIZE" val="26"/>
  <p:tag name="IGUANATEXCURSOR" val="160"/>
  <p:tag name="TRANSPARENCY" val="True"/>
  <p:tag name="FILENAME" val=""/>
  <p:tag name="INPUTTYPE" val="0"/>
  <p:tag name="LATEXENGINEID" val="0"/>
  <p:tag name="TEMPFOLDER" val="C:\Users\rzafa\temp\"/>
</p:tagLst>
</file>

<file path=ppt/tags/tag58.xml><?xml version="1.0" encoding="utf-8"?>
<p:tagLst xmlns:a="http://schemas.openxmlformats.org/drawingml/2006/main" xmlns:r="http://schemas.openxmlformats.org/officeDocument/2006/relationships" xmlns:p="http://schemas.openxmlformats.org/presentationml/2006/main">
  <p:tag name="ORIGINALHEIGHT" val="182.2272"/>
  <p:tag name="ORIGINALWIDTH" val="1716.535"/>
  <p:tag name="OUTPUTDPI" val="1200"/>
  <p:tag name="LATEXADDIN" val="\documentclass{article}&#10;\usepackage{amsmath}&#10;\pagestyle{empty}&#10;\begin{document}&#10;&#10;&#10;$C^{\rm group}_b(S)=\sum_{s\neq t, s \not \in S, t \not \in S}\frac{\sigma_{st}(S)}{\sigma_{st}}$&#10;&#10;\end{document}"/>
  <p:tag name="IGUANATEXSIZE" val="26"/>
  <p:tag name="IGUANATEXCURSOR" val="179"/>
  <p:tag name="TRANSPARENCY" val="True"/>
  <p:tag name="FILENAME" val=""/>
  <p:tag name="INPUTTYPE" val="0"/>
  <p:tag name="LATEXENGINEID" val="0"/>
  <p:tag name="TEMPFOLDER" val="C:\Users\rzafa\temp\"/>
</p:tagLst>
</file>

<file path=ppt/tags/tag59.xml><?xml version="1.0" encoding="utf-8"?>
<p:tagLst xmlns:a="http://schemas.openxmlformats.org/drawingml/2006/main" xmlns:r="http://schemas.openxmlformats.org/officeDocument/2006/relationships" xmlns:p="http://schemas.openxmlformats.org/presentationml/2006/main">
  <p:tag name="ORIGINALHEIGHT" val="164.2294"/>
  <p:tag name="ORIGINALWIDTH" val="434.9456"/>
  <p:tag name="OUTPUTDPI" val="1200"/>
  <p:tag name="LATEXADDIN" val="\documentclass{article}&#10;\usepackage{amsmath}&#10;\pagestyle{empty}&#10;\begin{document}&#10;&#10;$2{|V-S| \choose 2}$&#10;&#10;&#10;\end{document}"/>
  <p:tag name="IGUANATEXSIZE" val="26"/>
  <p:tag name="IGUANATEXCURSOR" val="81"/>
  <p:tag name="TRANSPARENCY" val="True"/>
  <p:tag name="FILENAME" val=""/>
  <p:tag name="INPUTTYPE" val="0"/>
  <p:tag name="LATEXENGINEID" val="0"/>
  <p:tag name="TEMPFOLDER" val="C:\Users\rzafa\temp\"/>
</p:tagLst>
</file>

<file path=ppt/tags/tag6.xml><?xml version="1.0" encoding="utf-8"?>
<p:tagLst xmlns:a="http://schemas.openxmlformats.org/drawingml/2006/main" xmlns:r="http://schemas.openxmlformats.org/officeDocument/2006/relationships" xmlns:p="http://schemas.openxmlformats.org/presentationml/2006/main">
  <p:tag name="ORIGINALHEIGHT" val="194.2258"/>
  <p:tag name="ORIGINALWIDTH" val="1637.045"/>
  <p:tag name="OUTPUTDPI" val="1200"/>
  <p:tag name="LATEXADDIN" val="\documentclass{article}&#10;\usepackage{amsmath}&#10;\pagestyle{empty}&#10;\begin{document}&#10;&#10;&#10;$C_d^{\rm sum}(v_i) = \frac{d_i}{\sum_j d_j}=\frac{d_i}{2|E|}=\frac{d_i}{2m}$&#10;&#10;\end{document}"/>
  <p:tag name="IGUANATEXSIZE" val="30"/>
  <p:tag name="IGUANATEXCURSOR" val="159"/>
  <p:tag name="TRANSPARENCY" val="True"/>
  <p:tag name="FILENAME" val=""/>
  <p:tag name="INPUTTYPE" val="0"/>
  <p:tag name="LATEXENGINEID" val="0"/>
  <p:tag name="TEMPFOLDER" val="C:\Users\rzafa\temp\"/>
</p:tagLst>
</file>

<file path=ppt/tags/tag60.xml><?xml version="1.0" encoding="utf-8"?>
<p:tagLst xmlns:a="http://schemas.openxmlformats.org/drawingml/2006/main" xmlns:r="http://schemas.openxmlformats.org/officeDocument/2006/relationships" xmlns:p="http://schemas.openxmlformats.org/presentationml/2006/main">
  <p:tag name="ORIGINALHEIGHT" val="187.4765"/>
  <p:tag name="ORIGINALWIDTH" val="958.3802"/>
  <p:tag name="OUTPUTDPI" val="1200"/>
  <p:tag name="LATEXADDIN" val="\documentclass{article}&#10;\usepackage{amsmath}&#10;\pagestyle{empty}&#10;\begin{document}&#10;&#10;$C^{\rm group}_c(S) = \frac{1}{\bar{l}^{\rm group}_{S}}$&#10;&#10;&#10;\end{document}"/>
  <p:tag name="IGUANATEXSIZE" val="26"/>
  <p:tag name="IGUANATEXCURSOR" val="137"/>
  <p:tag name="TRANSPARENCY" val="True"/>
  <p:tag name="FILENAME" val=""/>
  <p:tag name="INPUTTYPE" val="0"/>
  <p:tag name="LATEXENGINEID" val="0"/>
  <p:tag name="TEMPFOLDER" val="C:\Users\rzafa\temp\"/>
</p:tagLst>
</file>

<file path=ppt/tags/tag61.xml><?xml version="1.0" encoding="utf-8"?>
<p:tagLst xmlns:a="http://schemas.openxmlformats.org/drawingml/2006/main" xmlns:r="http://schemas.openxmlformats.org/officeDocument/2006/relationships" xmlns:p="http://schemas.openxmlformats.org/presentationml/2006/main">
  <p:tag name="ORIGINALHEIGHT" val="171.7285"/>
  <p:tag name="ORIGINALWIDTH" val="1385.077"/>
  <p:tag name="OUTPUTDPI" val="1200"/>
  <p:tag name="LATEXADDIN" val="\documentclass{article}&#10;\usepackage{amsmath}&#10;\pagestyle{empty}&#10;\begin{document}&#10;&#10;$\bar{l}^{\rm group}_{S}=\frac{1}{|V-S|}\sum_{v_j \not \in S} {l}_{S,v_j}$&#10;&#10;&#10;\end{document}"/>
  <p:tag name="IGUANATEXSIZE" val="26"/>
  <p:tag name="IGUANATEXCURSOR" val="82"/>
  <p:tag name="TRANSPARENCY" val="True"/>
  <p:tag name="FILENAME" val=""/>
  <p:tag name="INPUTTYPE" val="0"/>
  <p:tag name="LATEXENGINEID" val="0"/>
  <p:tag name="TEMPFOLDER" val="C:\Users\rzafa\temp\"/>
</p:tagLst>
</file>

<file path=ppt/tags/tag62.xml><?xml version="1.0" encoding="utf-8"?>
<p:tagLst xmlns:a="http://schemas.openxmlformats.org/drawingml/2006/main" xmlns:r="http://schemas.openxmlformats.org/officeDocument/2006/relationships" xmlns:p="http://schemas.openxmlformats.org/presentationml/2006/main">
  <p:tag name="ORIGINALHEIGHT" val="129.7338"/>
  <p:tag name="ORIGINALWIDTH" val="1084.364"/>
  <p:tag name="OUTPUTDPI" val="1200"/>
  <p:tag name="LATEXADDIN" val="\documentclass{article}&#10;\usepackage{amsmath}&#10;\pagestyle{empty}&#10;\begin{document}&#10;&#10;&#10;${l}_{S,v_j}=\min_{v_i \in S} {l}_{v_i,v_j}$&#10;&#10;\end{document}"/>
  <p:tag name="IGUANATEXSIZE" val="26"/>
  <p:tag name="IGUANATEXCURSOR" val="126"/>
  <p:tag name="TRANSPARENCY" val="True"/>
  <p:tag name="FILENAME" val=""/>
  <p:tag name="INPUTTYPE" val="0"/>
  <p:tag name="LATEXENGINEID" val="0"/>
  <p:tag name="TEMPFOLDER" val="C:\Users\rzafa\temp\"/>
</p:tagLst>
</file>

<file path=ppt/tags/tag63.xml><?xml version="1.0" encoding="utf-8"?>
<p:tagLst xmlns:a="http://schemas.openxmlformats.org/drawingml/2006/main" xmlns:r="http://schemas.openxmlformats.org/officeDocument/2006/relationships" xmlns:p="http://schemas.openxmlformats.org/presentationml/2006/main">
  <p:tag name="ORIGINALHEIGHT" val="89.23882"/>
  <p:tag name="ORIGINALWIDTH" val="960.6299"/>
  <p:tag name="OUTPUTDPI" val="1200"/>
  <p:tag name="LATEXADDIN" val="\documentclass{article}&#10;\usepackage{amsmath}&#10;\pagestyle{empty}&#10;\begin{document}&#10;&#10;&#10;$aRb \wedge bRc \rightarrow aRc$&#10;&#10;\end{document}"/>
  <p:tag name="IGUANATEXSIZE" val="40"/>
  <p:tag name="IGUANATEXCURSOR" val="114"/>
  <p:tag name="TRANSPARENCY" val="True"/>
  <p:tag name="FILENAME" val=""/>
  <p:tag name="INPUTTYPE" val="0"/>
  <p:tag name="LATEXENGINEID" val="0"/>
  <p:tag name="TEMPFOLDER" val="C:\Users\rzafa\temp\"/>
</p:tagLst>
</file>

<file path=ppt/tags/tag64.xml><?xml version="1.0" encoding="utf-8"?>
<p:tagLst xmlns:a="http://schemas.openxmlformats.org/drawingml/2006/main" xmlns:r="http://schemas.openxmlformats.org/officeDocument/2006/relationships" xmlns:p="http://schemas.openxmlformats.org/presentationml/2006/main">
  <p:tag name="ORIGINALHEIGHT" val="239.2201"/>
  <p:tag name="ORIGINALWIDTH" val="1713.536"/>
  <p:tag name="OUTPUTDPI" val="1200"/>
  <p:tag name="LATEXADDIN" val="\documentclass{article}&#10;\usepackage{amsmath}&#10;\pagestyle{empty}&#10;\begin{document}&#10;&#10;$C = \frac{|\mbox{Closed Paths of Length 2}|}{|\mbox{Paths of Length 2}|}$&#10;&#10;&#10;\end{document}"/>
  <p:tag name="IGUANATEXSIZE" val="30"/>
  <p:tag name="IGUANATEXCURSOR" val="154"/>
  <p:tag name="TRANSPARENCY" val="True"/>
  <p:tag name="FILENAME" val=""/>
  <p:tag name="INPUTTYPE" val="0"/>
  <p:tag name="LATEXENGINEID" val="0"/>
  <p:tag name="TEMPFOLDER" val="C:\Users\rzafa\temp\"/>
</p:tagLst>
</file>

<file path=ppt/tags/tag65.xml><?xml version="1.0" encoding="utf-8"?>
<p:tagLst xmlns:a="http://schemas.openxmlformats.org/drawingml/2006/main" xmlns:r="http://schemas.openxmlformats.org/officeDocument/2006/relationships" xmlns:p="http://schemas.openxmlformats.org/presentationml/2006/main">
  <p:tag name="ORIGINALHEIGHT" val="251.2186"/>
  <p:tag name="ORIGINALWIDTH" val="1616.048"/>
  <p:tag name="OUTPUTDPI" val="1200"/>
  <p:tag name="LATEXADDIN" val="\documentclass{article}&#10;\usepackage{amsmath}&#10;\pagestyle{empty}&#10;\begin{document}&#10;&#10;&#10;$C=\frac{\mbox{(Number of Triangles)} \times 6}{|\mbox{Paths of Length 2}|}$&#10;&#10;\end{document}"/>
  <p:tag name="IGUANATEXSIZE" val="30"/>
  <p:tag name="IGUANATEXCURSOR" val="158"/>
  <p:tag name="TRANSPARENCY" val="True"/>
  <p:tag name="FILENAME" val=""/>
  <p:tag name="INPUTTYPE" val="0"/>
  <p:tag name="LATEXENGINEID" val="0"/>
  <p:tag name="TEMPFOLDER" val="C:\Users\rzafa\temp\"/>
</p:tagLst>
</file>

<file path=ppt/tags/tag66.xml><?xml version="1.0" encoding="utf-8"?>
<p:tagLst xmlns:a="http://schemas.openxmlformats.org/drawingml/2006/main" xmlns:r="http://schemas.openxmlformats.org/officeDocument/2006/relationships" xmlns:p="http://schemas.openxmlformats.org/presentationml/2006/main">
  <p:tag name="ORIGINALHEIGHT" val="249.7188"/>
  <p:tag name="ORIGINALWIDTH" val="2398.2"/>
  <p:tag name="OUTPUTDPI" val="1200"/>
  <p:tag name="LATEXADDIN" val="\documentclass{article}&#10;\usepackage{amsmath}&#10;\pagestyle{empty}&#10;\begin{document}&#10;&#10;$C=\frac{\mbox{(Number of Triangles)} \times 3}{\mbox{Number of Connected Triples of Nodes}}$&#10;&#10;&#10;\end{document}"/>
  <p:tag name="IGUANATEXSIZE" val="26"/>
  <p:tag name="IGUANATEXCURSOR" val="174"/>
  <p:tag name="TRANSPARENCY" val="True"/>
  <p:tag name="FILENAME" val=""/>
  <p:tag name="INPUTTYPE" val="0"/>
  <p:tag name="LATEXENGINEID" val="0"/>
  <p:tag name="TEMPFOLDER" val="C:\Users\rzafa\temp\"/>
</p:tagLst>
</file>

<file path=ppt/tags/tag67.xml><?xml version="1.0" encoding="utf-8"?>
<p:tagLst xmlns:a="http://schemas.openxmlformats.org/drawingml/2006/main" xmlns:r="http://schemas.openxmlformats.org/officeDocument/2006/relationships" xmlns:p="http://schemas.openxmlformats.org/presentationml/2006/main">
  <p:tag name="ORIGINALHEIGHT" val="767.904"/>
  <p:tag name="ORIGINALWIDTH" val="2577.428"/>
  <p:tag name="OUTPUTDPI" val="1200"/>
  <p:tag name="LATEXADDIN" val="\documentclass{article}&#10;\usepackage{amsmath}&#10;\pagestyle{empty}&#10;\begin{document}&#10;&#10;&#10;\begin{eqnarray}&#10;C&amp;=&amp;\frac{\mbox{(Number of Triangles)} \times 3}{\mbox{Number of Connected Triples of Nodes}}\nonumber\\ &#10;&amp;=&amp; \frac{2 \times 3}{2 \times 3 + \underbrace{2}_{v_2v_1v_4,v_2v_3v_4}}=0.75\nonumber.&#10;\end{eqnarray}&#10;&#10;\end{document}"/>
  <p:tag name="IGUANATEXSIZE" val="30"/>
  <p:tag name="IGUANATEXCURSOR" val="203"/>
  <p:tag name="TRANSPARENCY" val="True"/>
  <p:tag name="FILENAME" val=""/>
  <p:tag name="INPUTTYPE" val="0"/>
  <p:tag name="LATEXENGINEID" val="0"/>
  <p:tag name="TEMPFOLDER" val="C:\Users\rzafa\temp\"/>
</p:tagLst>
</file>

<file path=ppt/tags/tag68.xml><?xml version="1.0" encoding="utf-8"?>
<p:tagLst xmlns:a="http://schemas.openxmlformats.org/drawingml/2006/main" xmlns:r="http://schemas.openxmlformats.org/officeDocument/2006/relationships" xmlns:p="http://schemas.openxmlformats.org/presentationml/2006/main">
  <p:tag name="ORIGINALHEIGHT" val="158.9802"/>
  <p:tag name="ORIGINALWIDTH" val="995.1256"/>
  <p:tag name="OUTPUTDPI" val="1200"/>
  <p:tag name="LATEXADDIN" val="\documentclass{article}&#10;\usepackage{amsmath}&#10;\pagestyle{empty}&#10;\begin{document}&#10;&#10;&#10;${d_i \choose 2} = d_i(d_i-1)/2$&#10;&#10;\end{document}"/>
  <p:tag name="IGUANATEXSIZE" val="30"/>
  <p:tag name="IGUANATEXCURSOR" val="114"/>
  <p:tag name="TRANSPARENCY" val="True"/>
  <p:tag name="FILENAME" val=""/>
  <p:tag name="INPUTTYPE" val="0"/>
  <p:tag name="LATEXENGINEID" val="0"/>
  <p:tag name="TEMPFOLDER" val="C:\Users\rzafa\temp\"/>
</p:tagLst>
</file>

<file path=ppt/tags/tag69.xml><?xml version="1.0" encoding="utf-8"?>
<p:tagLst xmlns:a="http://schemas.openxmlformats.org/drawingml/2006/main" xmlns:r="http://schemas.openxmlformats.org/officeDocument/2006/relationships" xmlns:p="http://schemas.openxmlformats.org/presentationml/2006/main">
  <p:tag name="ORIGINALHEIGHT" val="239.97"/>
  <p:tag name="ORIGINALWIDTH" val="3586.802"/>
  <p:tag name="OUTPUTDPI" val="1200"/>
  <p:tag name="LATEXADDIN" val="\documentclass{article}&#10;\usepackage{amsmath}&#10;\pagestyle{empty}&#10;\begin{document}&#10;&#10;$C(v_i)=\frac{\mbox{Number of Pairs of Neighbors of $v_i$ That Are Connected}}{\mbox{Number of Pairs of Neighbors of $v_i$}}.$&#10;&#10;&#10;\end{document}"/>
  <p:tag name="IGUANATEXSIZE" val="20"/>
  <p:tag name="IGUANATEXCURSOR" val="82"/>
  <p:tag name="TRANSPARENCY" val="True"/>
  <p:tag name="FILENAME" val=""/>
  <p:tag name="INPUTTYPE" val="0"/>
  <p:tag name="LATEXENGINEID" val="0"/>
  <p:tag name="TEMPFOLDER" val="C:\Users\rzafa\temp\"/>
</p:tagLst>
</file>

<file path=ppt/tags/tag7.xml><?xml version="1.0" encoding="utf-8"?>
<p:tagLst xmlns:a="http://schemas.openxmlformats.org/drawingml/2006/main" xmlns:r="http://schemas.openxmlformats.org/officeDocument/2006/relationships" xmlns:p="http://schemas.openxmlformats.org/presentationml/2006/main">
  <p:tag name="ORIGINALHEIGHT" val="154.4807"/>
  <p:tag name="ORIGINALWIDTH" val="891.6385"/>
  <p:tag name="OUTPUTDPI" val="1200"/>
  <p:tag name="LATEXADDIN" val="\documentclass{article}&#10;\usepackage{amsmath}&#10;\pagestyle{empty}&#10;\begin{document}&#10;&#10;&#10;$C_d^{\rm norm}(v_i) = \frac{d_i}{n-1}$&#10;&#10;\end{document}"/>
  <p:tag name="IGUANATEXSIZE" val="30"/>
  <p:tag name="IGUANATEXCURSOR" val="121"/>
  <p:tag name="TRANSPARENCY" val="True"/>
  <p:tag name="FILENAME" val=""/>
  <p:tag name="INPUTTYPE" val="0"/>
  <p:tag name="LATEXENGINEID" val="0"/>
  <p:tag name="TEMPFOLDER" val="C:\Users\rzafa\temp\"/>
</p:tagLst>
</file>

<file path=ppt/tags/tag70.xml><?xml version="1.0" encoding="utf-8"?>
<p:tagLst xmlns:a="http://schemas.openxmlformats.org/drawingml/2006/main" xmlns:r="http://schemas.openxmlformats.org/officeDocument/2006/relationships" xmlns:p="http://schemas.openxmlformats.org/presentationml/2006/main">
  <p:tag name="ORIGINALHEIGHT" val="1667.042"/>
  <p:tag name="ORIGINALWIDTH" val="1412.073"/>
  <p:tag name="OUTPUTDPI" val="1200"/>
  <p:tag name="LATEXADDIN" val="\documentclass{article}&#10;\usepackage{amsmath}&#10;\pagestyle{empty}&#10;\begin{document}&#10;&#10;&#10;\begin{eqnarray}&#10;R &amp; = &amp;\frac{\sum_{i,j, i &lt; j} A_{i,j}A_{j,i}}{|E|/2}, \nonumber \\&#10;&amp; =&amp; \frac{2}{|E|}\sum_{i,j, i &lt; j} A_{i,j}A_{j,i}, \nonumber\\&#10;&amp; = &amp;\frac{2}{|E|} \times \frac{1}{2}{\rm Tr}(A^2), \nonumber\\&#10;&amp; =&amp;\frac{1}{|E|}{\rm Tr}(A^2), \nonumber \\&#10;&amp;=&amp;\frac{1}{m}{\rm Tr}(A^2) \nonumber .&#10;\end{eqnarray}&#10;\end{document}"/>
  <p:tag name="IGUANATEXSIZE" val="20"/>
  <p:tag name="IGUANATEXCURSOR" val="367"/>
  <p:tag name="TRANSPARENCY" val="True"/>
  <p:tag name="FILENAME" val=""/>
  <p:tag name="INPUTTYPE" val="0"/>
  <p:tag name="LATEXENGINEID" val="0"/>
  <p:tag name="TEMPFOLDER" val="C:\Users\rzafa\temp\"/>
</p:tagLst>
</file>

<file path=ppt/tags/tag71.xml><?xml version="1.0" encoding="utf-8"?>
<p:tagLst xmlns:a="http://schemas.openxmlformats.org/drawingml/2006/main" xmlns:r="http://schemas.openxmlformats.org/officeDocument/2006/relationships" xmlns:p="http://schemas.openxmlformats.org/presentationml/2006/main">
  <p:tag name="ORIGINALHEIGHT" val="139.4826"/>
  <p:tag name="ORIGINALWIDTH" val="2465.692"/>
  <p:tag name="OUTPUTDPI" val="1200"/>
  <p:tag name="LATEXADDIN" val="\documentclass{article}&#10;\usepackage{amsmath}&#10;\pagestyle{empty}&#10;\begin{document}&#10;&#10;&#10;${\rm Tr}(A)=A_{1,1} + A_{2,2} + \cdots + A_{n,n}=\sum_{i=1}^{n} A_{i,i}$&#10;&#10;\end{document}"/>
  <p:tag name="IGUANATEXSIZE" val="20"/>
  <p:tag name="IGUANATEXCURSOR" val="155"/>
  <p:tag name="TRANSPARENCY" val="True"/>
  <p:tag name="FILENAME" val=""/>
  <p:tag name="INPUTTYPE" val="0"/>
  <p:tag name="LATEXENGINEID" val="0"/>
  <p:tag name="TEMPFOLDER" val="C:\Users\rzafa\temp\"/>
</p:tagLst>
</file>

<file path=ppt/tags/tag72.xml><?xml version="1.0" encoding="utf-8"?>
<p:tagLst xmlns:a="http://schemas.openxmlformats.org/drawingml/2006/main" xmlns:r="http://schemas.openxmlformats.org/officeDocument/2006/relationships" xmlns:p="http://schemas.openxmlformats.org/presentationml/2006/main">
  <p:tag name="ORIGINALHEIGHT" val="448.4439"/>
  <p:tag name="ORIGINALWIDTH" val="941.8823"/>
  <p:tag name="OUTPUTDPI" val="1200"/>
  <p:tag name="LATEXADDIN" val="\documentclass{article}&#10;\usepackage{amsmath}&#10;\pagestyle{empty}&#10;\begin{document}&#10;&#10;&#10;$A= \left[ \begin{array}{c@{\quad}c@{\quad}c}&#10;0&amp;1&amp;1\\&#10;1&amp;0&amp;0\\&#10;0&amp;1&amp;0\end{array}\right]$&#10;&#10;\end{document}"/>
  <p:tag name="IGUANATEXSIZE" val="30"/>
  <p:tag name="IGUANATEXCURSOR" val="168"/>
  <p:tag name="TRANSPARENCY" val="True"/>
  <p:tag name="FILENAME" val=""/>
  <p:tag name="INPUTTYPE" val="0"/>
  <p:tag name="LATEXENGINEID" val="0"/>
  <p:tag name="TEMPFOLDER" val="C:\Users\rzafa\temp\"/>
</p:tagLst>
</file>

<file path=ppt/tags/tag73.xml><?xml version="1.0" encoding="utf-8"?>
<p:tagLst xmlns:a="http://schemas.openxmlformats.org/drawingml/2006/main" xmlns:r="http://schemas.openxmlformats.org/officeDocument/2006/relationships" xmlns:p="http://schemas.openxmlformats.org/presentationml/2006/main">
  <p:tag name="ORIGINALHEIGHT" val="448.4439"/>
  <p:tag name="ORIGINALWIDTH" val="2602.925"/>
  <p:tag name="OUTPUTDPI" val="1200"/>
  <p:tag name="LATEXADDIN" val="\documentclass{article}&#10;\usepackage{amsmath}&#10;\pagestyle{empty}&#10;\begin{document}&#10;&#10;&#10;$R = \frac{1}{m}{\rm Tr}(A^2) = \frac{1}{4}{\rm Tr}\left(\left[ \begin{array}{c@{\quad}c@{\quad}c}&#10;1&amp;1&amp;0\\&#10;0&amp;1&amp;1\\&#10;1&amp;0&amp;0\end{array}\right] \right)  = \frac{2}{4} = \frac{1}{2}.$&#10;&#10;\end{document}"/>
  <p:tag name="IGUANATEXSIZE" val="30"/>
  <p:tag name="IGUANATEXCURSOR" val="259"/>
  <p:tag name="TRANSPARENCY" val="True"/>
  <p:tag name="FILENAME" val=""/>
  <p:tag name="INPUTTYPE" val="0"/>
  <p:tag name="LATEXENGINEID" val="0"/>
  <p:tag name="TEMPFOLDER" val="C:\Users\rzafa\temp\"/>
</p:tagLst>
</file>

<file path=ppt/tags/tag74.xml><?xml version="1.0" encoding="utf-8"?>
<p:tagLst xmlns:a="http://schemas.openxmlformats.org/drawingml/2006/main" xmlns:r="http://schemas.openxmlformats.org/officeDocument/2006/relationships" xmlns:p="http://schemas.openxmlformats.org/presentationml/2006/main">
  <p:tag name="ORIGINALHEIGHT" val="560.18"/>
  <p:tag name="ORIGINALWIDTH" val="2056.993"/>
  <p:tag name="OUTPUTDPI" val="1200"/>
  <p:tag name="LATEXADDIN" val="\documentclass{article}&#10;\usepackage{amsmath}&#10;\pagestyle{empty}&#10;\begin{document}&#10;&#10;&#10;\begin{quote}&#10;\textit{The friend of my friend is my friend,\\&#10;The friend of my enemy is my enemy,\\&#10;The enemy of my enemy is my friend,\\&#10;The enemy of my friend is my enemy.} &#10;\end{quote}&#10;&#10;\end{document}"/>
  <p:tag name="IGUANATEXSIZE" val="20"/>
  <p:tag name="IGUANATEXCURSOR" val="269"/>
  <p:tag name="TRANSPARENCY" val="True"/>
  <p:tag name="FILENAME" val=""/>
  <p:tag name="INPUTTYPE" val="0"/>
  <p:tag name="LATEXENGINEID" val="0"/>
  <p:tag name="TEMPFOLDER" val="C:\Users\rzafa\temp\"/>
</p:tagLst>
</file>

<file path=ppt/tags/tag75.xml><?xml version="1.0" encoding="utf-8"?>
<p:tagLst xmlns:a="http://schemas.openxmlformats.org/drawingml/2006/main" xmlns:r="http://schemas.openxmlformats.org/officeDocument/2006/relationships" xmlns:p="http://schemas.openxmlformats.org/presentationml/2006/main">
  <p:tag name="ORIGINALHEIGHT" val="119.2351"/>
  <p:tag name="ORIGINALWIDTH" val="808.399"/>
  <p:tag name="OUTPUTDPI" val="1200"/>
  <p:tag name="LATEXADDIN" val="\documentclass{article}&#10;\usepackage{amsmath}&#10;\pagestyle{empty}&#10;\begin{document}&#10;&#10;$w_{ij}w_{jk}w_{ki} \ge 0.$&#10;&#10;&#10;\end{document}"/>
  <p:tag name="IGUANATEXSIZE" val="40"/>
  <p:tag name="IGUANATEXCURSOR" val="82"/>
  <p:tag name="TRANSPARENCY" val="True"/>
  <p:tag name="FILENAME" val=""/>
  <p:tag name="INPUTTYPE" val="0"/>
  <p:tag name="LATEXENGINEID" val="0"/>
  <p:tag name="TEMPFOLDER" val="C:\Users\rzafa\temp\"/>
</p:tagLst>
</file>

<file path=ppt/tags/tag76.xml><?xml version="1.0" encoding="utf-8"?>
<p:tagLst xmlns:a="http://schemas.openxmlformats.org/drawingml/2006/main" xmlns:r="http://schemas.openxmlformats.org/officeDocument/2006/relationships" xmlns:p="http://schemas.openxmlformats.org/presentationml/2006/main">
  <p:tag name="ORIGINALHEIGHT" val="261.7173"/>
  <p:tag name="ORIGINALWIDTH" val="3655.793"/>
  <p:tag name="OUTPUTDPI" val="1200"/>
  <p:tag name="LATEXADDIN" val="\documentclass{article}&#10;\usepackage{amsmath}&#10;\pagestyle{empty}&#10;\begin{document}&#10;&#10;\begin{quote}&#10;\textit{If X has a higher status than Y and Y has a higher status than Z, then X should have a higher status than Z.}&#10;\end{quote}&#10;&#10;&#10;\end{document}"/>
  <p:tag name="IGUANATEXSIZE" val="20"/>
  <p:tag name="IGUANATEXCURSOR" val="224"/>
  <p:tag name="TRANSPARENCY" val="True"/>
  <p:tag name="FILENAME" val=""/>
  <p:tag name="INPUTTYPE" val="0"/>
  <p:tag name="LATEXENGINEID" val="0"/>
  <p:tag name="TEMPFOLDER" val="C:\Users\rzafa\temp\"/>
</p:tagLst>
</file>

<file path=ppt/tags/tag77.xml><?xml version="1.0" encoding="utf-8"?>
<p:tagLst xmlns:a="http://schemas.openxmlformats.org/drawingml/2006/main" xmlns:r="http://schemas.openxmlformats.org/officeDocument/2006/relationships" xmlns:p="http://schemas.openxmlformats.org/presentationml/2006/main">
  <p:tag name="ORIGINALHEIGHT" val="197.2254"/>
  <p:tag name="ORIGINALWIDTH" val="1625.797"/>
  <p:tag name="OUTPUTDPI" val="1200"/>
  <p:tag name="LATEXADDIN" val="\documentclass{article}&#10;\usepackage{amsmath}&#10;\pagestyle{empty}&#10;\begin{document}&#10;&#10;$\sigma_{Jaccard}(v_i,v_j) = \frac{|N(v_i) \cap N(v_j)|}{|N(v_i) \cup N(v_j)|}$&#10;&#10;&#10;\end{document}"/>
  <p:tag name="IGUANATEXSIZE" val="30"/>
  <p:tag name="IGUANATEXCURSOR" val="160"/>
  <p:tag name="TRANSPARENCY" val="True"/>
  <p:tag name="FILENAME" val=""/>
  <p:tag name="INPUTTYPE" val="0"/>
  <p:tag name="LATEXENGINEID" val="0"/>
  <p:tag name="TEMPFOLDER" val="C:\Users\rzafa\temp\"/>
</p:tagLst>
</file>

<file path=ppt/tags/tag78.xml><?xml version="1.0" encoding="utf-8"?>
<p:tagLst xmlns:a="http://schemas.openxmlformats.org/drawingml/2006/main" xmlns:r="http://schemas.openxmlformats.org/officeDocument/2006/relationships" xmlns:p="http://schemas.openxmlformats.org/presentationml/2006/main">
  <p:tag name="ORIGINALHEIGHT" val="235.4706"/>
  <p:tag name="ORIGINALWIDTH" val="1678.29"/>
  <p:tag name="OUTPUTDPI" val="1200"/>
  <p:tag name="LATEXADDIN" val="\documentclass{article}&#10;\usepackage{amsmath}&#10;\pagestyle{empty}&#10;\begin{document}&#10;&#10;&#10;$\sigma_{Cosine}(v_i,v_j) = \frac{|N(v_i) \cap N(v_j)|}{\sqrt{|N(v_i)||N(v_j)|}}$&#10;&#10;\end{document}"/>
  <p:tag name="IGUANATEXSIZE" val="30"/>
  <p:tag name="IGUANATEXCURSOR" val="163"/>
  <p:tag name="TRANSPARENCY" val="True"/>
  <p:tag name="FILENAME" val=""/>
  <p:tag name="INPUTTYPE" val="0"/>
  <p:tag name="LATEXENGINEID" val="0"/>
  <p:tag name="TEMPFOLDER" val="C:\Users\rzafa\temp\"/>
</p:tagLst>
</file>

<file path=ppt/tags/tag79.xml><?xml version="1.0" encoding="utf-8"?>
<p:tagLst xmlns:a="http://schemas.openxmlformats.org/drawingml/2006/main" xmlns:r="http://schemas.openxmlformats.org/officeDocument/2006/relationships" xmlns:p="http://schemas.openxmlformats.org/presentationml/2006/main">
  <p:tag name="ORIGINALHEIGHT" val="130.4837"/>
  <p:tag name="ORIGINALWIDTH" val="1433.071"/>
  <p:tag name="OUTPUTDPI" val="1200"/>
  <p:tag name="LATEXADDIN" val="\documentclass{article}&#10;\usepackage{amsmath}&#10;\pagestyle{empty}&#10;\begin{document}&#10;&#10;&#10;$\sigma(v_i,v_j) = |N(v_i) \cap N(v_j)|$&#10;&#10;\end{document}"/>
  <p:tag name="IGUANATEXSIZE" val="30"/>
  <p:tag name="IGUANATEXCURSOR" val="122"/>
  <p:tag name="TRANSPARENCY" val="True"/>
  <p:tag name="FILENAME" val=""/>
  <p:tag name="INPUTTYPE" val="0"/>
  <p:tag name="LATEXENGINEID" val="0"/>
  <p:tag name="TEMPFOLDER" val="C:\Users\rzafa\temp\"/>
</p:tagLst>
</file>

<file path=ppt/tags/tag8.xml><?xml version="1.0" encoding="utf-8"?>
<p:tagLst xmlns:a="http://schemas.openxmlformats.org/drawingml/2006/main" xmlns:r="http://schemas.openxmlformats.org/officeDocument/2006/relationships" xmlns:p="http://schemas.openxmlformats.org/presentationml/2006/main">
  <p:tag name="ORIGINALHEIGHT" val="156.7304"/>
  <p:tag name="ORIGINALWIDTH" val="1307.837"/>
  <p:tag name="OUTPUTDPI" val="1200"/>
  <p:tag name="LATEXADDIN" val="\documentclass{article}&#10;\usepackage{amsmath}&#10;\pagestyle{empty}&#10;\begin{document}&#10;&#10;&#10;$c_e(v_i) = \sum_{j=1}^{n}A_{j,i}c_e(v_j)$&#10;&#10;\end{document}"/>
  <p:tag name="IGUANATEXSIZE" val="30"/>
  <p:tag name="IGUANATEXCURSOR" val="95"/>
  <p:tag name="TRANSPARENCY" val="True"/>
  <p:tag name="FILENAME" val=""/>
  <p:tag name="INPUTTYPE" val="0"/>
  <p:tag name="LATEXENGINEID" val="0"/>
  <p:tag name="TEMPFOLDER" val="C:\Users\rzafa\temp\"/>
</p:tagLst>
</file>

<file path=ppt/tags/tag80.xml><?xml version="1.0" encoding="utf-8"?>
<p:tagLst xmlns:a="http://schemas.openxmlformats.org/drawingml/2006/main" xmlns:r="http://schemas.openxmlformats.org/officeDocument/2006/relationships" xmlns:p="http://schemas.openxmlformats.org/presentationml/2006/main">
  <p:tag name="ORIGINALHEIGHT" val="190.4762"/>
  <p:tag name="ORIGINALWIDTH" val="2277.465"/>
  <p:tag name="OUTPUTDPI" val="1200"/>
  <p:tag name="LATEXADDIN" val="\documentclass{article}&#10;\usepackage{amsmath}&#10;\pagestyle{empty}&#10;\begin{document}&#10;&#10;&#10;$\sigma_{\rm Jaccard}(v_2,v_5) = \frac{|\{v_1, v_3, v_4\} \cap \{v_3,v_6\}|}{|\{v_1,v_3,v_4,v_6\} |}=0.25$&#10;&#10;\end{document}"/>
  <p:tag name="IGUANATEXSIZE" val="30"/>
  <p:tag name="IGUANATEXCURSOR" val="189"/>
  <p:tag name="TRANSPARENCY" val="True"/>
  <p:tag name="FILENAME" val=""/>
  <p:tag name="INPUTTYPE" val="0"/>
  <p:tag name="LATEXENGINEID" val="0"/>
  <p:tag name="TEMPFOLDER" val="C:\Users\rzafa\temp\"/>
</p:tagLst>
</file>

<file path=ppt/tags/tag81.xml><?xml version="1.0" encoding="utf-8"?>
<p:tagLst xmlns:a="http://schemas.openxmlformats.org/drawingml/2006/main" xmlns:r="http://schemas.openxmlformats.org/officeDocument/2006/relationships" xmlns:p="http://schemas.openxmlformats.org/presentationml/2006/main">
  <p:tag name="ORIGINALHEIGHT" val="231.721"/>
  <p:tag name="ORIGINALWIDTH" val="2358.455"/>
  <p:tag name="OUTPUTDPI" val="1200"/>
  <p:tag name="LATEXADDIN" val="\documentclass{article}&#10;\usepackage{amsmath}&#10;\pagestyle{empty}&#10;\begin{document}&#10;&#10;&#10;$\sigma_{\rm Cosine}(v_2,v_5) = \frac{|\{v_1, v_3, v_4\} \cap \{v_3,v_6\}|}{\sqrt{|\{v_1, v_3, v_4\}||\{v_3,v_6\}|}}=0.40.$&#10;&#10;\end{document}"/>
  <p:tag name="IGUANATEXSIZE" val="30"/>
  <p:tag name="IGUANATEXCURSOR" val="204"/>
  <p:tag name="TRANSPARENCY" val="True"/>
  <p:tag name="FILENAME" val=""/>
  <p:tag name="INPUTTYPE" val="0"/>
  <p:tag name="LATEXENGINEID" val="0"/>
  <p:tag name="TEMPFOLDER" val="C:\Users\rzafa\temp\"/>
</p:tagLst>
</file>

<file path=ppt/tags/tag82.xml><?xml version="1.0" encoding="utf-8"?>
<p:tagLst xmlns:a="http://schemas.openxmlformats.org/drawingml/2006/main" xmlns:r="http://schemas.openxmlformats.org/officeDocument/2006/relationships" xmlns:p="http://schemas.openxmlformats.org/presentationml/2006/main">
  <p:tag name="ORIGINALHEIGHT" val="132.7334"/>
  <p:tag name="ORIGINALWIDTH" val="2258.718"/>
  <p:tag name="OUTPUTDPI" val="1200"/>
  <p:tag name="LATEXADDIN" val="\documentclass{article}&#10;\usepackage{amsmath}&#10;\pagestyle{empty}&#10;\begin{document}&#10;&#10;&#10;$\sigma(v_i,v_j) = |N(v_i) \cap N(v_j)| = \sum_k A_{i,k}A_{j,k}$&#10;&#10;\end{document}"/>
  <p:tag name="IGUANATEXSIZE" val="30"/>
  <p:tag name="IGUANATEXCURSOR" val="146"/>
  <p:tag name="TRANSPARENCY" val="True"/>
  <p:tag name="FILENAME" val=""/>
  <p:tag name="INPUTTYPE" val="0"/>
  <p:tag name="LATEXENGINEID" val="0"/>
  <p:tag name="TEMPFOLDER" val="C:\Users\rzafa\temp\"/>
</p:tagLst>
</file>

<file path=ppt/tags/tag83.xml><?xml version="1.0" encoding="utf-8"?>
<p:tagLst xmlns:a="http://schemas.openxmlformats.org/drawingml/2006/main" xmlns:r="http://schemas.openxmlformats.org/officeDocument/2006/relationships" xmlns:p="http://schemas.openxmlformats.org/presentationml/2006/main">
  <p:tag name="ORIGINALHEIGHT" val="2410.199"/>
  <p:tag name="ORIGINALWIDTH" val="3450.319"/>
  <p:tag name="OUTPUTDPI" val="1200"/>
  <p:tag name="LATEXADDIN" val="\documentclass{article}&#10;\usepackage{amsmath}&#10;\pagestyle{empty}&#10;\begin{document}&#10;&#10;\begin{eqnarray}&#10;\sigma_{\rm significance}(v_i,v_j)&amp;=&amp;\sum_k A_{i,k}A_{j,k}-\frac{d_id_j}{n}\nonumber\\&#10;      &amp;=&amp;\sum_k A_{i,k}A_{j,k}-n\frac{1}{n}\sum_k A_{i,k} \frac{1}{n}\sum_k A_{j,k}\nonumber\\&#10;      &amp;=&amp;\sum_k A_{i,k}A_{j,k}-n\skew6\bar{A}_{i}\skew6\bar{A}_{j}\nonumber\\&#10;      &amp;=&amp;\sum_k (A_{i,k}A_{j,k}-\skew6\bar{A}_{i}\skew6\bar{A}_{j})\nonumber\\          &amp;=&amp;\sum_k (A_{i,k}A_{j,k}-\skew6\bar{A}_{i}\skew6\bar{A}_{j}-\skew6\bar{A}_{i}\skew6\bar{A}_{j}+\skew6\bar{A}_{i}\skew6\bar{A}_{j})\nonumber\\&#10;      &amp;=&amp;\sum_k (A_{i,k}A_{j,k}-A_{i,k}\skew6\bar{A}_{j}-\skew6\bar{A}_{i}A_{j,k}+\skew6\bar{A}_{i}\skew6\bar{A}_{j})\nonumber\\ &#10;         &amp;=&amp;\sum_k (A_{i,k}-\skew6\bar{A}_{i})(A_{j,k}-\skew6\bar{A}_j)\nonumber\end{eqnarray}&#10;&#10;&#10;\end{document}"/>
  <p:tag name="IGUANATEXSIZE" val="20"/>
  <p:tag name="IGUANATEXCURSOR" val="799"/>
  <p:tag name="TRANSPARENCY" val="True"/>
  <p:tag name="FILENAME" val=""/>
  <p:tag name="INPUTTYPE" val="0"/>
  <p:tag name="LATEXENGINEID" val="0"/>
  <p:tag name="TEMPFOLDER" val="C:\Users\rzafa\temp\"/>
</p:tagLst>
</file>

<file path=ppt/tags/tag84.xml><?xml version="1.0" encoding="utf-8"?>
<p:tagLst xmlns:a="http://schemas.openxmlformats.org/drawingml/2006/main" xmlns:r="http://schemas.openxmlformats.org/officeDocument/2006/relationships" xmlns:p="http://schemas.openxmlformats.org/presentationml/2006/main">
  <p:tag name="ORIGINALHEIGHT" val="150.7312"/>
  <p:tag name="ORIGINALWIDTH" val="829.3963"/>
  <p:tag name="OUTPUTDPI" val="1200"/>
  <p:tag name="LATEXADDIN" val="\documentclass{article}&#10;\usepackage{amsmath}&#10;\pagestyle{empty}&#10;\begin{document}&#10;&#10;$\skew6\bar{A}_i=\frac{1}{n}\sum_k A_{i,k}$&#10;&#10;&#10;\end{document}"/>
  <p:tag name="IGUANATEXSIZE" val="30"/>
  <p:tag name="IGUANATEXCURSOR" val="124"/>
  <p:tag name="TRANSPARENCY" val="True"/>
  <p:tag name="FILENAME" val=""/>
  <p:tag name="INPUTTYPE" val="0"/>
  <p:tag name="LATEXENGINEID" val="0"/>
  <p:tag name="TEMPFOLDER" val="C:\Users\rzafa\temp\"/>
</p:tagLst>
</file>

<file path=ppt/tags/tag85.xml><?xml version="1.0" encoding="utf-8"?>
<p:tagLst xmlns:a="http://schemas.openxmlformats.org/drawingml/2006/main" xmlns:r="http://schemas.openxmlformats.org/officeDocument/2006/relationships" xmlns:p="http://schemas.openxmlformats.org/presentationml/2006/main">
  <p:tag name="ORIGINALHEIGHT" val="150.7312"/>
  <p:tag name="ORIGINALWIDTH" val="1500.563"/>
  <p:tag name="OUTPUTDPI" val="1200"/>
  <p:tag name="LATEXADDIN" val="\documentclass{article}&#10;\usepackage{amsmath}&#10;\pagestyle{empty}&#10;\begin{document}&#10;&#10;$\frac{1}{n} \sum_k (A_{i,k}-\skew6\bar{A}_{i})(A_{j,k}-\skew6\bar{A}_j)$&#10;&#10;&#10;\end{document}"/>
  <p:tag name="IGUANATEXSIZE" val="30"/>
  <p:tag name="IGUANATEXCURSOR" val="94"/>
  <p:tag name="TRANSPARENCY" val="True"/>
  <p:tag name="FILENAME" val=""/>
  <p:tag name="INPUTTYPE" val="0"/>
  <p:tag name="LATEXENGINEID" val="0"/>
  <p:tag name="TEMPFOLDER" val="C:\Users\rzafa\temp\"/>
</p:tagLst>
</file>

<file path=ppt/tags/tag86.xml><?xml version="1.0" encoding="utf-8"?>
<p:tagLst xmlns:a="http://schemas.openxmlformats.org/drawingml/2006/main" xmlns:r="http://schemas.openxmlformats.org/officeDocument/2006/relationships" xmlns:p="http://schemas.openxmlformats.org/presentationml/2006/main">
  <p:tag name="ORIGINALHEIGHT" val="845.8942"/>
  <p:tag name="ORIGINALWIDTH" val="3104.612"/>
  <p:tag name="OUTPUTDPI" val="1200"/>
  <p:tag name="LATEXADDIN" val="\documentclass{article}&#10;\usepackage{amsmath}&#10;\pagestyle{empty}&#10;\begin{document}&#10;&#10;\begin{eqnarray}&#10;\sigma_{\rm pearson}(v_i,v_j) &amp; = &amp;\frac{\sigma_{\rm significance}(v_i,v_j)}{\sqrt{\sum_k (A_{i,k}-\skew6\bar{A}_i)^2}\sqrt{\sum_k (A_{j,k}-\skew6\bar{A}_j)^2}}\nonumber \\&#10; &amp; = &amp;\frac{\sum_k (A_{i,k}-\skew6\bar{A}_{i})(A_{j,k}-\skew6\bar{A}_j),}{\sqrt{\sum_k (A_{i,k}-\skew6\bar{A}_i)^2}\sqrt{\sum_k (A_{j,k}-\skew6\bar{A}_j)^2}}\nonumber&#10;\end{eqnarray}&#10;\end{document}"/>
  <p:tag name="IGUANATEXSIZE" val="20"/>
  <p:tag name="IGUANATEXCURSOR" val="271"/>
  <p:tag name="TRANSPARENCY" val="True"/>
  <p:tag name="FILENAME" val=""/>
  <p:tag name="INPUTTYPE" val="0"/>
  <p:tag name="LATEXENGINEID" val="0"/>
  <p:tag name="TEMPFOLDER" val="C:\Users\rzafa\temp\"/>
</p:tagLst>
</file>

<file path=ppt/tags/tag87.xml><?xml version="1.0" encoding="utf-8"?>
<p:tagLst xmlns:a="http://schemas.openxmlformats.org/drawingml/2006/main" xmlns:r="http://schemas.openxmlformats.org/officeDocument/2006/relationships" xmlns:p="http://schemas.openxmlformats.org/presentationml/2006/main">
  <p:tag name="ORIGINALHEIGHT" val="224.222"/>
  <p:tag name="ORIGINALWIDTH" val="2179.978"/>
  <p:tag name="OUTPUTDPI" val="1200"/>
  <p:tag name="LATEXADDIN" val="\documentclass{article}&#10;\usepackage{amsmath}&#10;\pagestyle{empty}&#10;\begin{document}&#10;&#10;$\sqrt{\frac{1}{n}\sum_k (A_{i,k}-\skew6\bar{A}_i)^2}\sqrt{\frac{1}{n}\sum_k (A_{j,k}-\skew6\bar{A}_j)^2}$&#10;&#10;&#10;&#10;\end{document}"/>
  <p:tag name="IGUANATEXSIZE" val="20"/>
  <p:tag name="IGUANATEXCURSOR" val="182"/>
  <p:tag name="TRANSPARENCY" val="True"/>
  <p:tag name="FILENAME" val=""/>
  <p:tag name="INPUTTYPE" val="0"/>
  <p:tag name="LATEXENGINEID" val="0"/>
  <p:tag name="TEMPFOLDER" val="C:\Users\rzafa\temp\"/>
</p:tagLst>
</file>

<file path=ppt/tags/tag88.xml><?xml version="1.0" encoding="utf-8"?>
<p:tagLst xmlns:a="http://schemas.openxmlformats.org/drawingml/2006/main" xmlns:r="http://schemas.openxmlformats.org/officeDocument/2006/relationships" xmlns:p="http://schemas.openxmlformats.org/presentationml/2006/main">
  <p:tag name="ORIGINALHEIGHT" val="149.2313"/>
  <p:tag name="ORIGINALWIDTH" val="2449.194"/>
  <p:tag name="OUTPUTDPI" val="1200"/>
  <p:tag name="LATEXADDIN" val="\documentclass{article}&#10;\usepackage{amsmath}&#10;\pagestyle{empty}&#10;\begin{document}&#10;&#10;&#10;$\sigma_{\rm regular}(v_i,v_j)=\alpha \sum_{k,l} A_{i,k}A_{j,l}\sigma_{\rm regular}(v_k,v_l)$&#10;&#10;\end{document}"/>
  <p:tag name="IGUANATEXSIZE" val="25"/>
  <p:tag name="IGUANATEXCURSOR" val="175"/>
  <p:tag name="TRANSPARENCY" val="True"/>
  <p:tag name="FILENAME" val=""/>
  <p:tag name="INPUTTYPE" val="0"/>
  <p:tag name="LATEXENGINEID" val="0"/>
  <p:tag name="TEMPFOLDER" val="C:\Users\rzafa\temp\"/>
</p:tagLst>
</file>

<file path=ppt/tags/tag89.xml><?xml version="1.0" encoding="utf-8"?>
<p:tagLst xmlns:a="http://schemas.openxmlformats.org/drawingml/2006/main" xmlns:r="http://schemas.openxmlformats.org/officeDocument/2006/relationships" xmlns:p="http://schemas.openxmlformats.org/presentationml/2006/main">
  <p:tag name="ORIGINALHEIGHT" val="896.8879"/>
  <p:tag name="ORIGINALWIDTH" val="1502.062"/>
  <p:tag name="OUTPUTDPI" val="1200"/>
  <p:tag name="LATEXADDIN" val="\documentclass{article}&#10;\usepackage{amsmath}&#10;\pagestyle{empty}&#10;\begin{document}&#10;&#10;$A=\left[ \begin{array}{c@{\quad}c@{\quad}c@{\quad}c@{\quad}c@{\quad}c}&#10;0&amp;1&amp;1&amp;0&amp;0&amp;0\\&#10;1&amp;0&amp;1&amp;1&amp;0&amp;0\\&#10;1&amp;1&amp;0&amp;0&amp;1&amp;0\\&#10;0&amp;1&amp;0&amp;0&amp;0&amp;1\\&#10;0&amp;0&amp;1&amp;0&amp;0&amp;1\\&#10;0&amp;0&amp;0&amp;1&amp;1&amp;0\end{array}\right]$&#10;&#10;&#10;\end{document}"/>
  <p:tag name="IGUANATEXSIZE" val="20"/>
  <p:tag name="IGUANATEXCURSOR" val="84"/>
  <p:tag name="TRANSPARENCY" val="True"/>
  <p:tag name="FILENAME" val=""/>
  <p:tag name="INPUTTYPE" val="0"/>
  <p:tag name="LATEXENGINEID" val="0"/>
  <p:tag name="TEMPFOLDER" val="C:\Users\rzafa\temp\"/>
</p:tagLst>
</file>

<file path=ppt/tags/tag9.xml><?xml version="1.0" encoding="utf-8"?>
<p:tagLst xmlns:a="http://schemas.openxmlformats.org/drawingml/2006/main" xmlns:r="http://schemas.openxmlformats.org/officeDocument/2006/relationships" xmlns:p="http://schemas.openxmlformats.org/presentationml/2006/main">
  <p:tag name="ORIGINALHEIGHT" val="162.7297"/>
  <p:tag name="ORIGINALWIDTH" val="1417.323"/>
  <p:tag name="OUTPUTDPI" val="1200"/>
  <p:tag name="LATEXADDIN" val="\documentclass{article}&#10;\usepackage{amsmath}&#10;\pagestyle{empty}&#10;\begin{document}&#10;&#10;&#10;$c_e(v_i) = \frac{1}{\lambda}\sum_{j=1}^{n}A_{j,i}c_e(v_j)$&#10;&#10;\end{document}"/>
  <p:tag name="IGUANATEXSIZE" val="30"/>
  <p:tag name="IGUANATEXCURSOR" val="141"/>
  <p:tag name="TRANSPARENCY" val="True"/>
  <p:tag name="FILENAME" val=""/>
  <p:tag name="INPUTTYPE" val="0"/>
  <p:tag name="LATEXENGINEID" val="0"/>
  <p:tag name="TEMPFOLDER" val="C:\Users\rzafa\temp\"/>
</p:tagLst>
</file>

<file path=ppt/tags/tag90.xml><?xml version="1.0" encoding="utf-8"?>
<p:tagLst xmlns:a="http://schemas.openxmlformats.org/drawingml/2006/main" xmlns:r="http://schemas.openxmlformats.org/officeDocument/2006/relationships" xmlns:p="http://schemas.openxmlformats.org/presentationml/2006/main">
  <p:tag name="ORIGINALHEIGHT" val="896.8879"/>
  <p:tag name="ORIGINALWIDTH" val="3609.299"/>
  <p:tag name="OUTPUTDPI" val="1200"/>
  <p:tag name="LATEXADDIN" val="\documentclass{article}&#10;\usepackage{amsmath}&#10;\pagestyle{empty}&#10;\begin{document}&#10;&#10;$\sigma_{\rm regular}=(I-0.3A)^{-1}= \left[ \begin{array}{c@{\quad}c@{\quad}c@{\quad}c@{\quad}c@{\quad}c}&#10;1.43&amp;0.73&amp;0.73&amp;0.26&amp;0.26&amp;0.16\\&#10;0.73&amp;1.63&amp;0.80&amp;0.56&amp;0.32&amp;0.26\\&#10;0.73&amp;0.80&amp;1.63&amp;0.32&amp;0.56&amp;0.26\\&#10;0.26&amp;0.56&amp;0.32&amp;1.31&amp;0.23&amp;0.46\\&#10;0.26&amp;0.32&amp;0.56&amp;0.23&amp;1.31&amp;0.46\\&#10;0.16&amp;0.26&amp;0.26&amp;0.46&amp;0.46&amp;1.27&#10;\end{array}\right]$&#10;&#10;&#10;\end{document}"/>
  <p:tag name="IGUANATEXSIZE" val="20"/>
  <p:tag name="IGUANATEXCURSOR" val="395"/>
  <p:tag name="TRANSPARENCY" val="True"/>
  <p:tag name="FILENAME" val=""/>
  <p:tag name="INPUTTYPE" val="0"/>
  <p:tag name="LATEXENGINEID" val="0"/>
  <p:tag name="TEMPFOLDER" val="C:\Users\rzafa\temp\"/>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3968</TotalTime>
  <Words>3376</Words>
  <Application>Microsoft Office PowerPoint</Application>
  <PresentationFormat>On-screen Show (4:3)</PresentationFormat>
  <Paragraphs>1061</Paragraphs>
  <Slides>75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Wingdings</vt:lpstr>
      <vt:lpstr>Open Sans</vt:lpstr>
      <vt:lpstr>Microsoft Sans Serif</vt:lpstr>
      <vt:lpstr>Cambria Math</vt:lpstr>
      <vt:lpstr>Times New Roman</vt:lpstr>
      <vt:lpstr>Georgia</vt:lpstr>
      <vt:lpstr>Symbol</vt:lpstr>
      <vt:lpstr>Arial</vt:lpstr>
      <vt:lpstr>SocialComputingCourse-Template</vt:lpstr>
      <vt:lpstr>Network Measures</vt:lpstr>
      <vt:lpstr>Dear instructors/users of these slides:   Please feel free to include these slides in your own material, or modify them as you see fit. If you decide to incorporate these slides into your presentations, please include the following note: </vt:lpstr>
      <vt:lpstr>Klout</vt:lpstr>
      <vt:lpstr>Why Do We Need Measures?</vt:lpstr>
      <vt:lpstr>Centrality</vt:lpstr>
      <vt:lpstr>Centrality in terms of those who you are connected to</vt:lpstr>
      <vt:lpstr>Degree Centrality</vt:lpstr>
      <vt:lpstr>Degree Centrality in Directed Graphs</vt:lpstr>
      <vt:lpstr>Normalized Degree Centrality</vt:lpstr>
      <vt:lpstr>Degree Centrality (Directed Graph)Example</vt:lpstr>
      <vt:lpstr>Degree Centrality (undirected Graph) Example</vt:lpstr>
      <vt:lpstr>Eigenvector Centrality</vt:lpstr>
      <vt:lpstr>Formulation</vt:lpstr>
      <vt:lpstr>Eigenvector Centrality (Matrix Formulation)</vt:lpstr>
      <vt:lpstr>Finding the eigenvalue by finding a fixed point…</vt:lpstr>
      <vt:lpstr>Finding the eigenvalue by finding a fixed point…</vt:lpstr>
      <vt:lpstr>Eigenvector Centrality, cont.</vt:lpstr>
      <vt:lpstr>Eigenvector Centrality: Example 1</vt:lpstr>
      <vt:lpstr>Eigenvector Centrality: Example 2</vt:lpstr>
      <vt:lpstr>Katz Centrality</vt:lpstr>
      <vt:lpstr>Katz Centrality, cont.</vt:lpstr>
      <vt:lpstr>Katz Centrality, cont.</vt:lpstr>
      <vt:lpstr>Katz Centrality Example</vt:lpstr>
      <vt:lpstr>PageRank</vt:lpstr>
      <vt:lpstr>PageRank, cont.</vt:lpstr>
      <vt:lpstr>PageRank Example</vt:lpstr>
      <vt:lpstr>PageRank Example – Alternative Approach [Markov Chains]</vt:lpstr>
      <vt:lpstr>PageRank: Example</vt:lpstr>
      <vt:lpstr>Effect of PageRank</vt:lpstr>
      <vt:lpstr>Centrality in terms of how you connect others  (information broker)</vt:lpstr>
      <vt:lpstr>Betweenness Centrality</vt:lpstr>
      <vt:lpstr>Normalizing Betweenness Centrality</vt:lpstr>
      <vt:lpstr>Betweenness Centrality: Example 1</vt:lpstr>
      <vt:lpstr>Betweenness Centrality: Example 2</vt:lpstr>
      <vt:lpstr>Computing Betweenness</vt:lpstr>
      <vt:lpstr>Brandes Algorithm [2001]</vt:lpstr>
      <vt:lpstr>How to compute σ_st </vt:lpstr>
      <vt:lpstr>How do you compute δ_s (v_i)</vt:lpstr>
      <vt:lpstr>Centrality in terms of how fast you can reach others </vt:lpstr>
      <vt:lpstr>Closeness Centrality</vt:lpstr>
      <vt:lpstr>Closeness Centrality: Example 1</vt:lpstr>
      <vt:lpstr>Closeness Centrality: Example 2 (Undirected)</vt:lpstr>
      <vt:lpstr>Closeness Centrality: Example 3 (Directed)</vt:lpstr>
      <vt:lpstr>An Interesting Comparison!</vt:lpstr>
      <vt:lpstr>Centrality for a  group of nodes</vt:lpstr>
      <vt:lpstr>Group Centrality</vt:lpstr>
      <vt:lpstr>Group Centrality</vt:lpstr>
      <vt:lpstr>Group Centrality</vt:lpstr>
      <vt:lpstr>Group Centrality Example</vt:lpstr>
      <vt:lpstr>Friendship Patterns</vt:lpstr>
      <vt:lpstr>I. Transitivity and Reciprocity</vt:lpstr>
      <vt:lpstr>Transitivity</vt:lpstr>
      <vt:lpstr>[Global] Clustering Coefficient</vt:lpstr>
      <vt:lpstr>Clustering Coefficient and Triples</vt:lpstr>
      <vt:lpstr>[Global] Clustering Coefficient: Example</vt:lpstr>
      <vt:lpstr>Local Clustering Coefficient</vt:lpstr>
      <vt:lpstr>Local Clustering Coefficient: Example</vt:lpstr>
      <vt:lpstr>Reciprocity</vt:lpstr>
      <vt:lpstr>Reciprocity: Example</vt:lpstr>
      <vt:lpstr>II. Balance and Status</vt:lpstr>
      <vt:lpstr>Social Balance Theory</vt:lpstr>
      <vt:lpstr>Social Balance Theory: Possible Combinations</vt:lpstr>
      <vt:lpstr>Social Status Theory</vt:lpstr>
      <vt:lpstr>Social Status Theory: Example</vt:lpstr>
      <vt:lpstr>Similarity</vt:lpstr>
      <vt:lpstr>Structural Equivalence</vt:lpstr>
      <vt:lpstr>Structural Equivalence: Definitions</vt:lpstr>
      <vt:lpstr>Similarity: Example</vt:lpstr>
      <vt:lpstr>Similarity Significance</vt:lpstr>
      <vt:lpstr>Normalized Similarity, cont. </vt:lpstr>
      <vt:lpstr>Normalized Similarity, cont. </vt:lpstr>
      <vt:lpstr>Regular Equivalence</vt:lpstr>
      <vt:lpstr>Regular Equivalence</vt:lpstr>
      <vt:lpstr>Regular Equivalence</vt:lpstr>
      <vt:lpstr>Regular Equivalence: Example</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Network Measures</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28</cp:revision>
  <cp:lastPrinted>2012-08-17T16:28:21Z</cp:lastPrinted>
  <dcterms:created xsi:type="dcterms:W3CDTF">2013-08-25T00:17:48Z</dcterms:created>
  <dcterms:modified xsi:type="dcterms:W3CDTF">2017-04-23T04:11:57Z</dcterms:modified>
  <cp:category>Social Media Mining</cp:category>
  <cp:version>May 2017</cp:version>
</cp:coreProperties>
</file>